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0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6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2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6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6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9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8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A94A-9C2B-43C4-86A1-E26C2B0796E3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58306-2F28-4518-8C9F-F7EB691C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4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34398"/>
          </a:xfrm>
        </p:spPr>
        <p:txBody>
          <a:bodyPr>
            <a:normAutofit fontScale="90000"/>
          </a:bodyPr>
          <a:lstStyle/>
          <a:p>
            <a:pPr algn="r"/>
            <a:r>
              <a:rPr lang="ar-SA" dirty="0"/>
              <a:t>درس ۳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56761"/>
            <a:ext cx="9144000" cy="3977090"/>
          </a:xfrm>
        </p:spPr>
        <p:txBody>
          <a:bodyPr/>
          <a:lstStyle/>
          <a:p>
            <a:pPr algn="r" rtl="1"/>
            <a:r>
              <a:rPr lang="ar-SA" dirty="0"/>
              <a:t>عبارت‌های قیدی </a:t>
            </a:r>
            <a:r>
              <a:rPr lang="en-US" dirty="0"/>
              <a:t> adverbial expressions</a:t>
            </a:r>
          </a:p>
          <a:p>
            <a:pPr algn="r" rtl="1"/>
            <a:r>
              <a:rPr lang="ar-SA" dirty="0"/>
              <a:t>قیدهای </a:t>
            </a:r>
            <a:r>
              <a:rPr lang="ar-SA" dirty="0">
                <a:solidFill>
                  <a:srgbClr val="FF0000"/>
                </a:solidFill>
              </a:rPr>
              <a:t>مکان</a:t>
            </a:r>
            <a:r>
              <a:rPr lang="ar-SA" dirty="0"/>
              <a:t> و </a:t>
            </a:r>
            <a:r>
              <a:rPr lang="ar-SA" dirty="0">
                <a:solidFill>
                  <a:schemeClr val="accent1"/>
                </a:solidFill>
              </a:rPr>
              <a:t>زمان </a:t>
            </a:r>
            <a:r>
              <a:rPr lang="ar-SA" dirty="0"/>
              <a:t>معمولاً بعد از فعل و مفعول می‌آیند.</a:t>
            </a:r>
            <a:endParaRPr lang="en-US" dirty="0"/>
          </a:p>
          <a:p>
            <a:pPr algn="r"/>
            <a:r>
              <a:rPr lang="en-US" dirty="0"/>
              <a:t>Reza studies physics </a:t>
            </a:r>
            <a:r>
              <a:rPr lang="en-US" dirty="0">
                <a:solidFill>
                  <a:srgbClr val="FF0000"/>
                </a:solidFill>
              </a:rPr>
              <a:t>in the library </a:t>
            </a:r>
            <a:r>
              <a:rPr lang="en-US" dirty="0">
                <a:solidFill>
                  <a:schemeClr val="accent1"/>
                </a:solidFill>
              </a:rPr>
              <a:t>every day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Amir walks </a:t>
            </a:r>
            <a:r>
              <a:rPr lang="en-US" dirty="0" smtClean="0"/>
              <a:t>---------- </a:t>
            </a:r>
            <a:r>
              <a:rPr lang="en-US" dirty="0">
                <a:solidFill>
                  <a:srgbClr val="FF0000"/>
                </a:solidFill>
              </a:rPr>
              <a:t>in the park </a:t>
            </a:r>
            <a:r>
              <a:rPr lang="en-US" dirty="0">
                <a:solidFill>
                  <a:schemeClr val="accent1"/>
                </a:solidFill>
              </a:rPr>
              <a:t>at night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Mina is reading a book </a:t>
            </a:r>
            <a:r>
              <a:rPr lang="en-US" dirty="0" smtClean="0"/>
              <a:t>--------- </a:t>
            </a:r>
            <a:r>
              <a:rPr lang="en-US" dirty="0">
                <a:solidFill>
                  <a:schemeClr val="accent1"/>
                </a:solidFill>
              </a:rPr>
              <a:t>now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 </a:t>
            </a:r>
          </a:p>
          <a:p>
            <a:pPr algn="r"/>
            <a:r>
              <a:rPr lang="en-US" dirty="0"/>
              <a:t>Exercise:</a:t>
            </a:r>
          </a:p>
          <a:p>
            <a:pPr algn="r"/>
            <a:r>
              <a:rPr lang="en-US" dirty="0"/>
              <a:t>study _ the boys _ English _ every day _ in the restaurant</a:t>
            </a:r>
          </a:p>
          <a:p>
            <a:pPr algn="r"/>
            <a:endParaRPr lang="en-US" dirty="0"/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786" y="997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7624"/>
            <a:ext cx="9144000" cy="2952521"/>
          </a:xfrm>
        </p:spPr>
        <p:txBody>
          <a:bodyPr>
            <a:noAutofit/>
          </a:bodyPr>
          <a:lstStyle/>
          <a:p>
            <a:pPr algn="r" rtl="1"/>
            <a:r>
              <a:rPr lang="ar-SA" sz="1800" dirty="0"/>
              <a:t>گذشته افعال </a:t>
            </a:r>
            <a:r>
              <a:rPr lang="en-US" sz="1800" dirty="0"/>
              <a:t>To Be</a:t>
            </a:r>
            <a:br>
              <a:rPr lang="en-US" sz="1800" dirty="0"/>
            </a:br>
            <a:r>
              <a:rPr lang="ar-SA" sz="1800" dirty="0"/>
              <a:t>گذشته </a:t>
            </a:r>
            <a:r>
              <a:rPr lang="en-US" sz="1800" dirty="0"/>
              <a:t>am, is, are  </a:t>
            </a:r>
            <a:r>
              <a:rPr lang="ar-SA" sz="1800" dirty="0"/>
              <a:t> می‌شود </a:t>
            </a:r>
            <a:r>
              <a:rPr lang="en-US" sz="1800" dirty="0"/>
              <a:t>was  </a:t>
            </a:r>
            <a:r>
              <a:rPr lang="ar-SA" sz="1800" dirty="0"/>
              <a:t> و </a:t>
            </a:r>
            <a:r>
              <a:rPr lang="en-US" sz="1800" dirty="0"/>
              <a:t>were</a:t>
            </a:r>
            <a:br>
              <a:rPr lang="en-US" sz="1800" dirty="0"/>
            </a:br>
            <a:r>
              <a:rPr lang="en-US" sz="1800" dirty="0"/>
              <a:t>I, he, she, it------------= am, is &gt; was</a:t>
            </a:r>
            <a:br>
              <a:rPr lang="en-US" sz="1800" dirty="0"/>
            </a:br>
            <a:r>
              <a:rPr lang="en-US" sz="1800" dirty="0"/>
              <a:t>you, we, they------------= are &gt; were</a:t>
            </a:r>
            <a:br>
              <a:rPr lang="en-US" sz="1800" dirty="0"/>
            </a:br>
            <a:r>
              <a:rPr lang="en-US" sz="1800" dirty="0"/>
              <a:t>I / Mina  was busy yesterday.</a:t>
            </a:r>
            <a:br>
              <a:rPr lang="en-US" sz="1800" dirty="0"/>
            </a:br>
            <a:r>
              <a:rPr lang="en-US" sz="1800" dirty="0"/>
              <a:t>You / They were busy yesterday.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Exercise:</a:t>
            </a:r>
            <a:br>
              <a:rPr lang="en-US" sz="1800" dirty="0"/>
            </a:br>
            <a:r>
              <a:rPr lang="en-US" sz="1800" dirty="0"/>
              <a:t>Betty ...... busy yesterday morning.</a:t>
            </a:r>
            <a:br>
              <a:rPr lang="en-US" sz="1800" dirty="0"/>
            </a:br>
            <a:r>
              <a:rPr lang="en-US" sz="1800" dirty="0"/>
              <a:t>Ali and Reza ....... in class yesterday.</a:t>
            </a:r>
            <a:br>
              <a:rPr lang="en-US" sz="1800" dirty="0"/>
            </a:br>
            <a:r>
              <a:rPr lang="en-US" sz="1800" dirty="0"/>
              <a:t>The students ........ here yesterday.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61841"/>
            <a:ext cx="9144000" cy="3349128"/>
          </a:xfrm>
        </p:spPr>
        <p:txBody>
          <a:bodyPr>
            <a:noAutofit/>
          </a:bodyPr>
          <a:lstStyle/>
          <a:p>
            <a:pPr algn="r" rtl="1"/>
            <a:r>
              <a:rPr lang="ar-SA" sz="1600" dirty="0"/>
              <a:t>جمله پرسشی با </a:t>
            </a:r>
            <a:r>
              <a:rPr lang="en-US" sz="1600" dirty="0"/>
              <a:t>was </a:t>
            </a:r>
            <a:r>
              <a:rPr lang="ar-SA" sz="1600" dirty="0"/>
              <a:t> و </a:t>
            </a:r>
            <a:r>
              <a:rPr lang="en-US" sz="1600" dirty="0"/>
              <a:t>were</a:t>
            </a:r>
          </a:p>
          <a:p>
            <a:pPr algn="r" rtl="1"/>
            <a:r>
              <a:rPr lang="ar-SA" sz="1600" dirty="0"/>
              <a:t>برای ساختن جمله پرسشی، </a:t>
            </a:r>
            <a:r>
              <a:rPr lang="en-US" sz="1600" dirty="0"/>
              <a:t>was </a:t>
            </a:r>
            <a:r>
              <a:rPr lang="ar-SA" sz="1600" dirty="0"/>
              <a:t> و </a:t>
            </a:r>
            <a:r>
              <a:rPr lang="en-US" sz="1600" dirty="0"/>
              <a:t>were </a:t>
            </a:r>
            <a:r>
              <a:rPr lang="ar-SA" sz="1600" dirty="0"/>
              <a:t> را به اول جمله می‌آوریم.</a:t>
            </a:r>
            <a:endParaRPr lang="en-US" sz="1600" dirty="0"/>
          </a:p>
          <a:p>
            <a:pPr algn="r"/>
            <a:r>
              <a:rPr lang="en-US" sz="1600" dirty="0"/>
              <a:t>Reza was at the party last night.</a:t>
            </a:r>
          </a:p>
          <a:p>
            <a:pPr algn="r"/>
            <a:r>
              <a:rPr lang="en-US" sz="1600" dirty="0"/>
              <a:t>Was Reza at the party last night?</a:t>
            </a:r>
          </a:p>
          <a:p>
            <a:pPr algn="r"/>
            <a:r>
              <a:rPr lang="en-US" sz="1600" dirty="0"/>
              <a:t>You were at the office yesterday.</a:t>
            </a:r>
          </a:p>
          <a:p>
            <a:pPr algn="r"/>
            <a:r>
              <a:rPr lang="en-US" sz="1600" dirty="0"/>
              <a:t>Were you at the office yesterday?</a:t>
            </a:r>
          </a:p>
          <a:p>
            <a:pPr algn="r"/>
            <a:r>
              <a:rPr lang="en-US" sz="1600" dirty="0"/>
              <a:t> </a:t>
            </a:r>
          </a:p>
          <a:p>
            <a:pPr algn="r" rtl="1"/>
            <a:r>
              <a:rPr lang="ar-SA" sz="1600" dirty="0"/>
              <a:t>برای منفی کردن نیز، بعد از </a:t>
            </a:r>
            <a:r>
              <a:rPr lang="en-US" sz="1600" dirty="0"/>
              <a:t>was </a:t>
            </a:r>
            <a:r>
              <a:rPr lang="ar-SA" sz="1600" dirty="0" smtClean="0"/>
              <a:t> و </a:t>
            </a:r>
            <a:r>
              <a:rPr lang="en-US" sz="1600" dirty="0"/>
              <a:t>were </a:t>
            </a:r>
            <a:r>
              <a:rPr lang="ar-SA" sz="1600" dirty="0"/>
              <a:t> از </a:t>
            </a:r>
            <a:r>
              <a:rPr lang="en-US" sz="1600" dirty="0"/>
              <a:t>not </a:t>
            </a:r>
            <a:r>
              <a:rPr lang="ar-SA" sz="1600" dirty="0"/>
              <a:t> استفاده میکنیم.</a:t>
            </a:r>
            <a:endParaRPr lang="en-US" sz="1600" dirty="0"/>
          </a:p>
          <a:p>
            <a:pPr algn="r"/>
            <a:r>
              <a:rPr lang="en-US" sz="1600" dirty="0"/>
              <a:t>I was not (wasn't) in the school yesterday.</a:t>
            </a:r>
          </a:p>
          <a:p>
            <a:pPr algn="r"/>
            <a:r>
              <a:rPr lang="en-US" sz="1600" dirty="0"/>
              <a:t>We were not (weren't) in the school yesterday.</a:t>
            </a:r>
          </a:p>
          <a:p>
            <a:pPr algn="r"/>
            <a:endParaRPr lang="en-US" sz="1600" dirty="0"/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790" y="40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8641"/>
            <a:ext cx="9144000" cy="2864386"/>
          </a:xfrm>
        </p:spPr>
        <p:txBody>
          <a:bodyPr>
            <a:normAutofit/>
          </a:bodyPr>
          <a:lstStyle/>
          <a:p>
            <a:pPr algn="r" rtl="1"/>
            <a:r>
              <a:rPr lang="ar-SA" sz="1600" dirty="0"/>
              <a:t>زمان گذشته ساده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ar-SA" sz="1600" dirty="0"/>
              <a:t>در انگلیسی افعال به دو بخش تقسیم می‌شوند: باقاعده و بی‌قاعده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ar-SA" sz="1600" dirty="0"/>
              <a:t>در این بخش فقط با افعال باقاعده </a:t>
            </a:r>
            <a:r>
              <a:rPr lang="en-US" sz="1600" dirty="0"/>
              <a:t>regular verbs </a:t>
            </a:r>
            <a:r>
              <a:rPr lang="ar-SA" sz="1600" dirty="0"/>
              <a:t> آشنا می‌شویم: برای ساختن فرم گذشته افعال بی‌قاعده، به انها </a:t>
            </a:r>
            <a:r>
              <a:rPr lang="en-US" sz="1600" dirty="0" err="1"/>
              <a:t>ed</a:t>
            </a:r>
            <a:r>
              <a:rPr lang="en-US" sz="1600" dirty="0"/>
              <a:t> </a:t>
            </a:r>
            <a:r>
              <a:rPr lang="ar-SA" sz="1600" dirty="0"/>
              <a:t> اضافه می‌کنیم.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solve &gt; solved</a:t>
            </a:r>
            <a:br>
              <a:rPr lang="en-US" sz="1600" dirty="0"/>
            </a:br>
            <a:r>
              <a:rPr lang="en-US" sz="1600" dirty="0"/>
              <a:t>want &gt; wanted</a:t>
            </a:r>
            <a:br>
              <a:rPr lang="en-US" sz="1600" dirty="0"/>
            </a:br>
            <a:r>
              <a:rPr lang="en-US" sz="1600" dirty="0"/>
              <a:t>You / I solved the problem last year.</a:t>
            </a:r>
            <a:br>
              <a:rPr lang="en-US" sz="1600" dirty="0"/>
            </a:br>
            <a:r>
              <a:rPr lang="en-US" sz="1600" dirty="0"/>
              <a:t> </a:t>
            </a:r>
            <a:br>
              <a:rPr lang="en-US" sz="1600" dirty="0"/>
            </a:br>
            <a:r>
              <a:rPr lang="en-US" sz="1600" dirty="0"/>
              <a:t>Exercise:</a:t>
            </a:r>
            <a:br>
              <a:rPr lang="en-US" sz="1600" dirty="0"/>
            </a:br>
            <a:r>
              <a:rPr lang="en-US" sz="1600" dirty="0" err="1"/>
              <a:t>Parvin</a:t>
            </a:r>
            <a:r>
              <a:rPr lang="en-US" sz="1600" dirty="0"/>
              <a:t> walks to school every day.</a:t>
            </a:r>
            <a:br>
              <a:rPr lang="en-US" sz="1600" dirty="0"/>
            </a:br>
            <a:r>
              <a:rPr lang="en-US" sz="1600" dirty="0"/>
              <a:t>We practice English every night.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15229"/>
            <a:ext cx="9144000" cy="3007605"/>
          </a:xfrm>
        </p:spPr>
        <p:txBody>
          <a:bodyPr>
            <a:normAutofit fontScale="62500" lnSpcReduction="20000"/>
          </a:bodyPr>
          <a:lstStyle/>
          <a:p>
            <a:pPr algn="r" rtl="1"/>
            <a:r>
              <a:rPr lang="ar-SA" dirty="0"/>
              <a:t>برای سوالی کردن جملات گذشته ساده، از </a:t>
            </a:r>
            <a:r>
              <a:rPr lang="en-US" dirty="0">
                <a:solidFill>
                  <a:srgbClr val="FF0000"/>
                </a:solidFill>
              </a:rPr>
              <a:t>did</a:t>
            </a:r>
            <a:r>
              <a:rPr lang="en-US" dirty="0"/>
              <a:t> 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ar-SA" dirty="0"/>
              <a:t>استفاده می‌کنیم.</a:t>
            </a:r>
            <a:endParaRPr lang="en-US" dirty="0"/>
          </a:p>
          <a:p>
            <a:pPr algn="r"/>
            <a:r>
              <a:rPr lang="en-US" dirty="0">
                <a:solidFill>
                  <a:srgbClr val="FF0000"/>
                </a:solidFill>
              </a:rPr>
              <a:t>Did</a:t>
            </a:r>
            <a:r>
              <a:rPr lang="en-US" dirty="0"/>
              <a:t> </a:t>
            </a:r>
            <a:r>
              <a:rPr lang="en-US" dirty="0" err="1"/>
              <a:t>Parvin</a:t>
            </a:r>
            <a:r>
              <a:rPr lang="en-US" dirty="0"/>
              <a:t> walk to school?</a:t>
            </a:r>
          </a:p>
          <a:p>
            <a:pPr algn="r"/>
            <a:r>
              <a:rPr lang="en-US" dirty="0"/>
              <a:t>Yes, she did.</a:t>
            </a:r>
          </a:p>
          <a:p>
            <a:pPr algn="r"/>
            <a:r>
              <a:rPr lang="en-US" dirty="0"/>
              <a:t>No, she didn't.</a:t>
            </a:r>
          </a:p>
          <a:p>
            <a:pPr algn="r"/>
            <a:r>
              <a:rPr lang="en-US" dirty="0" smtClean="0"/>
              <a:t>Exercise</a:t>
            </a:r>
            <a:r>
              <a:rPr lang="en-US" dirty="0"/>
              <a:t>: </a:t>
            </a:r>
          </a:p>
          <a:p>
            <a:pPr algn="r"/>
            <a:r>
              <a:rPr lang="en-US" dirty="0"/>
              <a:t>The girls walked home yesterday afternoon.</a:t>
            </a:r>
          </a:p>
          <a:p>
            <a:pPr algn="r"/>
            <a:r>
              <a:rPr lang="en-US" dirty="0"/>
              <a:t> </a:t>
            </a:r>
          </a:p>
          <a:p>
            <a:pPr algn="r" rtl="1"/>
            <a:r>
              <a:rPr lang="ar-SA" dirty="0" smtClean="0"/>
              <a:t>برای </a:t>
            </a:r>
            <a:r>
              <a:rPr lang="ar-SA" dirty="0"/>
              <a:t>منفی‌کردن، قبل از فعل </a:t>
            </a:r>
            <a:r>
              <a:rPr lang="ar-SA" dirty="0" smtClean="0"/>
              <a:t>از</a:t>
            </a:r>
            <a:r>
              <a:rPr lang="en-US" smtClean="0"/>
              <a:t> </a:t>
            </a:r>
            <a:r>
              <a:rPr lang="en-US" smtClean="0"/>
              <a:t>not  </a:t>
            </a:r>
            <a:r>
              <a:rPr lang="ar-SA" dirty="0" smtClean="0"/>
              <a:t>استفاده </a:t>
            </a:r>
            <a:r>
              <a:rPr lang="ar-SA" dirty="0"/>
              <a:t>می‌کنیم.</a:t>
            </a:r>
            <a:endParaRPr lang="en-US" dirty="0"/>
          </a:p>
          <a:p>
            <a:pPr algn="r"/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did</a:t>
            </a:r>
            <a:r>
              <a:rPr lang="en-US" dirty="0"/>
              <a:t> not (didn't) attend the class yesterday.</a:t>
            </a:r>
          </a:p>
          <a:p>
            <a:pPr algn="r"/>
            <a:r>
              <a:rPr lang="en-US" dirty="0"/>
              <a:t>He </a:t>
            </a:r>
            <a:r>
              <a:rPr lang="en-US" dirty="0">
                <a:solidFill>
                  <a:srgbClr val="FF0000"/>
                </a:solidFill>
              </a:rPr>
              <a:t>did</a:t>
            </a:r>
            <a:r>
              <a:rPr lang="en-US" dirty="0"/>
              <a:t> not (didn't) attend the class yesterday.</a:t>
            </a:r>
          </a:p>
          <a:p>
            <a:pPr algn="r"/>
            <a:endParaRPr lang="en-US" dirty="0"/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01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138</Words>
  <Application>Microsoft Office PowerPoint</Application>
  <PresentationFormat>Widescreen</PresentationFormat>
  <Paragraphs>31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درس ۳ </vt:lpstr>
      <vt:lpstr>گذشته افعال To Be گذشته am, is, are   می‌شود was   و were I, he, she, it------------= am, is &gt; was you, we, they------------= are &gt; were I / Mina  was busy yesterday. You / They were busy yesterday.   Exercise: Betty ...... busy yesterday morning. Ali and Reza ....... in class yesterday. The students ........ here yesterday. </vt:lpstr>
      <vt:lpstr>زمان گذشته ساده در انگلیسی افعال به دو بخش تقسیم می‌شوند: باقاعده و بی‌قاعده در این بخش فقط با افعال باقاعده regular verbs  آشنا می‌شویم: برای ساختن فرم گذشته افعال بی‌قاعده، به انها ed  اضافه می‌کنیم. solve &gt; solved want &gt; wanted You / I solved the problem last year.   Exercise: Parvin walks to school every day. We practice English every night.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۳ </dc:title>
  <dc:creator>zagros</dc:creator>
  <cp:lastModifiedBy>zagros</cp:lastModifiedBy>
  <cp:revision>2</cp:revision>
  <dcterms:created xsi:type="dcterms:W3CDTF">2016-10-17T07:47:24Z</dcterms:created>
  <dcterms:modified xsi:type="dcterms:W3CDTF">2016-10-17T08:02:17Z</dcterms:modified>
</cp:coreProperties>
</file>