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media/image9.jpg" ContentType="image/png"/>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4" r:id="rId1"/>
    <p:sldMasterId id="2147483746" r:id="rId2"/>
  </p:sldMasterIdLst>
  <p:notesMasterIdLst>
    <p:notesMasterId r:id="rId56"/>
  </p:notesMasterIdLst>
  <p:handoutMasterIdLst>
    <p:handoutMasterId r:id="rId57"/>
  </p:handoutMasterIdLst>
  <p:sldIdLst>
    <p:sldId id="412" r:id="rId3"/>
    <p:sldId id="257" r:id="rId4"/>
    <p:sldId id="413" r:id="rId5"/>
    <p:sldId id="445"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430" r:id="rId23"/>
    <p:sldId id="431" r:id="rId24"/>
    <p:sldId id="432" r:id="rId25"/>
    <p:sldId id="433" r:id="rId26"/>
    <p:sldId id="434" r:id="rId27"/>
    <p:sldId id="435" r:id="rId28"/>
    <p:sldId id="436" r:id="rId29"/>
    <p:sldId id="437" r:id="rId30"/>
    <p:sldId id="438" r:id="rId31"/>
    <p:sldId id="439" r:id="rId32"/>
    <p:sldId id="440" r:id="rId33"/>
    <p:sldId id="446" r:id="rId34"/>
    <p:sldId id="441" r:id="rId35"/>
    <p:sldId id="442" r:id="rId36"/>
    <p:sldId id="443" r:id="rId37"/>
    <p:sldId id="444" r:id="rId38"/>
    <p:sldId id="447" r:id="rId39"/>
    <p:sldId id="448" r:id="rId40"/>
    <p:sldId id="449" r:id="rId41"/>
    <p:sldId id="450" r:id="rId42"/>
    <p:sldId id="451" r:id="rId43"/>
    <p:sldId id="452" r:id="rId44"/>
    <p:sldId id="453" r:id="rId45"/>
    <p:sldId id="454" r:id="rId46"/>
    <p:sldId id="455" r:id="rId47"/>
    <p:sldId id="456" r:id="rId48"/>
    <p:sldId id="457" r:id="rId49"/>
    <p:sldId id="458" r:id="rId50"/>
    <p:sldId id="459" r:id="rId51"/>
    <p:sldId id="460" r:id="rId52"/>
    <p:sldId id="461" r:id="rId53"/>
    <p:sldId id="462" r:id="rId54"/>
    <p:sldId id="46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895C40-56F4-4B29-94F2-EA4910F648EA}">
          <p14:sldIdLst>
            <p14:sldId id="412"/>
          </p14:sldIdLst>
        </p14:section>
        <p14:section name="Untitled Section" id="{5523E770-E4EA-4825-A128-3D3C2B6EB062}">
          <p14:sldIdLst>
            <p14:sldId id="257"/>
            <p14:sldId id="413"/>
            <p14:sldId id="445"/>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Lst>
        </p14:section>
        <p14:section name="Untitled Section" id="{73DBE7CE-D999-4EFC-A3CA-3FAB005A4C2D}">
          <p14:sldIdLst>
            <p14:sldId id="439"/>
            <p14:sldId id="440"/>
            <p14:sldId id="446"/>
            <p14:sldId id="441"/>
            <p14:sldId id="442"/>
            <p14:sldId id="443"/>
            <p14:sldId id="444"/>
            <p14:sldId id="447"/>
            <p14:sldId id="448"/>
            <p14:sldId id="449"/>
            <p14:sldId id="450"/>
            <p14:sldId id="451"/>
            <p14:sldId id="452"/>
            <p14:sldId id="453"/>
            <p14:sldId id="454"/>
            <p14:sldId id="455"/>
            <p14:sldId id="456"/>
            <p14:sldId id="457"/>
            <p14:sldId id="458"/>
            <p14:sldId id="459"/>
            <p14:sldId id="460"/>
            <p14:sldId id="461"/>
            <p14:sldId id="462"/>
            <p14:sldId id="46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5B9BD5"/>
    <a:srgbClr val="F9BE01"/>
    <a:srgbClr val="CCEEF1"/>
    <a:srgbClr val="D7ECD3"/>
    <a:srgbClr val="CCD5EA"/>
    <a:srgbClr val="E5CFCD"/>
    <a:srgbClr val="ECDECB"/>
    <a:srgbClr val="F6D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89126" autoAdjust="0"/>
  </p:normalViewPr>
  <p:slideViewPr>
    <p:cSldViewPr snapToGrid="0">
      <p:cViewPr varScale="1">
        <p:scale>
          <a:sx n="66" d="100"/>
          <a:sy n="66" d="100"/>
        </p:scale>
        <p:origin x="1428" y="72"/>
      </p:cViewPr>
      <p:guideLst>
        <p:guide orient="horz" pos="2160"/>
        <p:guide pos="2880"/>
      </p:guideLst>
    </p:cSldViewPr>
  </p:slideViewPr>
  <p:outlineViewPr>
    <p:cViewPr>
      <p:scale>
        <a:sx n="33" d="100"/>
        <a:sy n="33" d="100"/>
      </p:scale>
      <p:origin x="0" y="612"/>
    </p:cViewPr>
  </p:outlineViewPr>
  <p:notesTextViewPr>
    <p:cViewPr>
      <p:scale>
        <a:sx n="75" d="100"/>
        <a:sy n="75" d="100"/>
      </p:scale>
      <p:origin x="0" y="0"/>
    </p:cViewPr>
  </p:notesTextViewPr>
  <p:notesViewPr>
    <p:cSldViewPr snapToGrid="0">
      <p:cViewPr varScale="1">
        <p:scale>
          <a:sx n="50" d="100"/>
          <a:sy n="50" d="100"/>
        </p:scale>
        <p:origin x="288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A0FB54-6685-4CD4-836D-63158D6EADAB}" type="datetimeFigureOut">
              <a:rPr lang="en-US" smtClean="0"/>
              <a:t>3/24/2020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F89F5C-1444-43D9-A4FE-AAD27B6CB7FD}" type="slidenum">
              <a:rPr lang="en-US" smtClean="0"/>
              <a:t>‹#›</a:t>
            </a:fld>
            <a:endParaRPr lang="en-US"/>
          </a:p>
        </p:txBody>
      </p:sp>
    </p:spTree>
    <p:extLst>
      <p:ext uri="{BB962C8B-B14F-4D97-AF65-F5344CB8AC3E}">
        <p14:creationId xmlns:p14="http://schemas.microsoft.com/office/powerpoint/2010/main" val="977781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FE067-095A-4549-A872-031D6A3FC3BB}" type="datetimeFigureOut">
              <a:rPr lang="en-US" smtClean="0"/>
              <a:t>3/24/2020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8C226-796F-43B0-94E9-EB53BCCBDC52}" type="slidenum">
              <a:rPr lang="en-US" smtClean="0"/>
              <a:t>‹#›</a:t>
            </a:fld>
            <a:endParaRPr lang="en-US"/>
          </a:p>
        </p:txBody>
      </p:sp>
    </p:spTree>
    <p:extLst>
      <p:ext uri="{BB962C8B-B14F-4D97-AF65-F5344CB8AC3E}">
        <p14:creationId xmlns:p14="http://schemas.microsoft.com/office/powerpoint/2010/main" val="224312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0F78C226-796F-43B0-94E9-EB53BCCBDC52}" type="slidenum">
              <a:rPr lang="en-US" smtClean="0"/>
              <a:t>24</a:t>
            </a:fld>
            <a:endParaRPr lang="en-US"/>
          </a:p>
        </p:txBody>
      </p:sp>
    </p:spTree>
    <p:extLst>
      <p:ext uri="{BB962C8B-B14F-4D97-AF65-F5344CB8AC3E}">
        <p14:creationId xmlns:p14="http://schemas.microsoft.com/office/powerpoint/2010/main" val="62236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200000"/>
              </a:lnSpc>
              <a:spcBef>
                <a:spcPts val="0"/>
              </a:spcBef>
              <a:spcAft>
                <a:spcPts val="0"/>
              </a:spcAft>
              <a:buClrTx/>
              <a:buSzTx/>
              <a:buFontTx/>
              <a:buNone/>
              <a:tabLst>
                <a:tab pos="2865755" algn="ctr"/>
                <a:tab pos="5731510" algn="r"/>
              </a:tabLst>
              <a:defRPr/>
            </a:pPr>
            <a:endParaRPr lang="fa-IR" dirty="0"/>
          </a:p>
        </p:txBody>
      </p:sp>
      <p:sp>
        <p:nvSpPr>
          <p:cNvPr id="4" name="Slide Number Placeholder 3"/>
          <p:cNvSpPr>
            <a:spLocks noGrp="1"/>
          </p:cNvSpPr>
          <p:nvPr>
            <p:ph type="sldNum" sz="quarter" idx="10"/>
          </p:nvPr>
        </p:nvSpPr>
        <p:spPr/>
        <p:txBody>
          <a:bodyPr/>
          <a:lstStyle/>
          <a:p>
            <a:fld id="{0F78C226-796F-43B0-94E9-EB53BCCBDC52}" type="slidenum">
              <a:rPr lang="en-US" smtClean="0"/>
              <a:t>30</a:t>
            </a:fld>
            <a:endParaRPr lang="en-US"/>
          </a:p>
        </p:txBody>
      </p:sp>
    </p:spTree>
    <p:extLst>
      <p:ext uri="{BB962C8B-B14F-4D97-AF65-F5344CB8AC3E}">
        <p14:creationId xmlns:p14="http://schemas.microsoft.com/office/powerpoint/2010/main" val="50060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slide" Target="../slides/slide20.xml"/><Relationship Id="rId3" Type="http://schemas.openxmlformats.org/officeDocument/2006/relationships/slide" Target="../slides/slide3.xml"/><Relationship Id="rId7" Type="http://schemas.openxmlformats.org/officeDocument/2006/relationships/slide" Target="../slides/slide14.xm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slide" Target="../slides/slide12.xml"/><Relationship Id="rId5" Type="http://schemas.openxmlformats.org/officeDocument/2006/relationships/slide" Target="../slides/slide6.xml"/><Relationship Id="rId4" Type="http://schemas.openxmlformats.org/officeDocument/2006/relationships/slide" Target="../slides/slide5.xml"/></Relationships>
</file>

<file path=ppt/slideLayouts/_rels/slideLayout32.xml.rels><?xml version="1.0" encoding="UTF-8" standalone="yes"?>
<Relationships xmlns="http://schemas.openxmlformats.org/package/2006/relationships"><Relationship Id="rId8" Type="http://schemas.openxmlformats.org/officeDocument/2006/relationships/slide" Target="../slides/slide20.xml"/><Relationship Id="rId3" Type="http://schemas.openxmlformats.org/officeDocument/2006/relationships/slide" Target="../slides/slide6.xml"/><Relationship Id="rId7" Type="http://schemas.openxmlformats.org/officeDocument/2006/relationships/slide" Target="../slides/slide14.xm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slide" Target="../slides/slide12.xml"/><Relationship Id="rId5" Type="http://schemas.openxmlformats.org/officeDocument/2006/relationships/slide" Target="../slides/slide3.xml"/><Relationship Id="rId4" Type="http://schemas.openxmlformats.org/officeDocument/2006/relationships/slide" Target="../slides/slide5.xml"/></Relationships>
</file>

<file path=ppt/slideLayouts/_rels/slideLayout33.xml.rels><?xml version="1.0" encoding="UTF-8" standalone="yes"?>
<Relationships xmlns="http://schemas.openxmlformats.org/package/2006/relationships"><Relationship Id="rId8" Type="http://schemas.openxmlformats.org/officeDocument/2006/relationships/slide" Target="../slides/slide20.xml"/><Relationship Id="rId3" Type="http://schemas.openxmlformats.org/officeDocument/2006/relationships/slide" Target="../slides/slide12.xml"/><Relationship Id="rId7" Type="http://schemas.openxmlformats.org/officeDocument/2006/relationships/slide" Target="../slides/slide14.xm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slide" Target="../slides/slide6.xml"/><Relationship Id="rId5" Type="http://schemas.openxmlformats.org/officeDocument/2006/relationships/slide" Target="../slides/slide3.xml"/><Relationship Id="rId4" Type="http://schemas.openxmlformats.org/officeDocument/2006/relationships/slide" Target="../slides/slide5.xml"/></Relationships>
</file>

<file path=ppt/slideLayouts/_rels/slideLayout34.xml.rels><?xml version="1.0" encoding="UTF-8" standalone="yes"?>
<Relationships xmlns="http://schemas.openxmlformats.org/package/2006/relationships"><Relationship Id="rId8" Type="http://schemas.openxmlformats.org/officeDocument/2006/relationships/slide" Target="../slides/slide20.xml"/><Relationship Id="rId3" Type="http://schemas.openxmlformats.org/officeDocument/2006/relationships/slide" Target="../slides/slide14.xml"/><Relationship Id="rId7" Type="http://schemas.openxmlformats.org/officeDocument/2006/relationships/slide" Target="../slides/slide12.xm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slide" Target="../slides/slide3.xml"/><Relationship Id="rId5" Type="http://schemas.openxmlformats.org/officeDocument/2006/relationships/slide" Target="../slides/slide5.xml"/><Relationship Id="rId4" Type="http://schemas.openxmlformats.org/officeDocument/2006/relationships/slide" Target="../slides/slide6.xml"/></Relationships>
</file>

<file path=ppt/slideLayouts/_rels/slideLayout35.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20.xml"/><Relationship Id="rId7" Type="http://schemas.openxmlformats.org/officeDocument/2006/relationships/slide" Target="../slides/slide12.xm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slide" Target="../slides/slide6.xml"/><Relationship Id="rId5" Type="http://schemas.openxmlformats.org/officeDocument/2006/relationships/slide" Target="../slides/slide3.xml"/><Relationship Id="rId4" Type="http://schemas.openxmlformats.org/officeDocument/2006/relationships/slide" Target="../slides/slide5.xml"/></Relationships>
</file>

<file path=ppt/slideLayouts/_rels/slideLayout36.xml.rels><?xml version="1.0" encoding="UTF-8" standalone="yes"?>
<Relationships xmlns="http://schemas.openxmlformats.org/package/2006/relationships"><Relationship Id="rId8" Type="http://schemas.openxmlformats.org/officeDocument/2006/relationships/slide" Target="../slides/slide12.xml"/><Relationship Id="rId3" Type="http://schemas.openxmlformats.org/officeDocument/2006/relationships/image" Target="../media/image2.jpg"/><Relationship Id="rId7" Type="http://schemas.openxmlformats.org/officeDocument/2006/relationships/slide" Target="../slides/slide6.xm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slide" Target="../slides/slide3.xml"/><Relationship Id="rId5" Type="http://schemas.openxmlformats.org/officeDocument/2006/relationships/slide" Target="../slides/slide5.xml"/><Relationship Id="rId4" Type="http://schemas.openxmlformats.org/officeDocument/2006/relationships/slide" Target="../slides/slide20.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D2C49D-2A1C-47E4-930B-DEB3867C439F}"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313BE-8ED7-4210-A32D-E3451C344B79}" type="slidenum">
              <a:rPr lang="en-US" smtClean="0"/>
              <a:t>‹#›</a:t>
            </a:fld>
            <a:endParaRPr lang="en-US"/>
          </a:p>
        </p:txBody>
      </p:sp>
    </p:spTree>
    <p:extLst>
      <p:ext uri="{BB962C8B-B14F-4D97-AF65-F5344CB8AC3E}">
        <p14:creationId xmlns:p14="http://schemas.microsoft.com/office/powerpoint/2010/main" val="250162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2C49D-2A1C-47E4-930B-DEB3867C439F}"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313BE-8ED7-4210-A32D-E3451C344B79}" type="slidenum">
              <a:rPr lang="en-US" smtClean="0"/>
              <a:t>‹#›</a:t>
            </a:fld>
            <a:endParaRPr lang="en-US"/>
          </a:p>
        </p:txBody>
      </p:sp>
    </p:spTree>
    <p:extLst>
      <p:ext uri="{BB962C8B-B14F-4D97-AF65-F5344CB8AC3E}">
        <p14:creationId xmlns:p14="http://schemas.microsoft.com/office/powerpoint/2010/main" val="424903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2C49D-2A1C-47E4-930B-DEB3867C439F}"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313BE-8ED7-4210-A32D-E3451C344B79}" type="slidenum">
              <a:rPr lang="en-US" smtClean="0"/>
              <a:t>‹#›</a:t>
            </a:fld>
            <a:endParaRPr lang="en-US"/>
          </a:p>
        </p:txBody>
      </p:sp>
    </p:spTree>
    <p:extLst>
      <p:ext uri="{BB962C8B-B14F-4D97-AF65-F5344CB8AC3E}">
        <p14:creationId xmlns:p14="http://schemas.microsoft.com/office/powerpoint/2010/main" val="4065262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7191A2-13ED-48B1-9042-A4E5979FA8FE}"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2639721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7191A2-13ED-48B1-9042-A4E5979FA8FE}"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235185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191A2-13ED-48B1-9042-A4E5979FA8FE}"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1383460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7191A2-13ED-48B1-9042-A4E5979FA8FE}"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2188926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7191A2-13ED-48B1-9042-A4E5979FA8FE}"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282174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7191A2-13ED-48B1-9042-A4E5979FA8FE}"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511373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191A2-13ED-48B1-9042-A4E5979FA8FE}"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96395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191A2-13ED-48B1-9042-A4E5979FA8FE}"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345963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2C49D-2A1C-47E4-930B-DEB3867C439F}"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313BE-8ED7-4210-A32D-E3451C344B79}" type="slidenum">
              <a:rPr lang="en-US" smtClean="0"/>
              <a:t>‹#›</a:t>
            </a:fld>
            <a:endParaRPr lang="en-US"/>
          </a:p>
        </p:txBody>
      </p:sp>
    </p:spTree>
    <p:extLst>
      <p:ext uri="{BB962C8B-B14F-4D97-AF65-F5344CB8AC3E}">
        <p14:creationId xmlns:p14="http://schemas.microsoft.com/office/powerpoint/2010/main" val="1141361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191A2-13ED-48B1-9042-A4E5979FA8FE}"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1226727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191A2-13ED-48B1-9042-A4E5979FA8FE}"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1554159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191A2-13ED-48B1-9042-A4E5979FA8FE}"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BFF92-ED36-4C7E-9C76-E831FBF1AD1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871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191A2-13ED-48B1-9042-A4E5979FA8FE}"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3018220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D2C49D-2A1C-47E4-930B-DEB3867C439F}"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313BE-8ED7-4210-A32D-E3451C344B7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0120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D2C49D-2A1C-47E4-930B-DEB3867C439F}"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313BE-8ED7-4210-A32D-E3451C344B79}" type="slidenum">
              <a:rPr lang="en-US" smtClean="0"/>
              <a:t>‹#›</a:t>
            </a:fld>
            <a:endParaRPr lang="en-US"/>
          </a:p>
        </p:txBody>
      </p:sp>
    </p:spTree>
    <p:extLst>
      <p:ext uri="{BB962C8B-B14F-4D97-AF65-F5344CB8AC3E}">
        <p14:creationId xmlns:p14="http://schemas.microsoft.com/office/powerpoint/2010/main" val="108613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7191A2-13ED-48B1-9042-A4E5979FA8FE}"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1493128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7191A2-13ED-48B1-9042-A4E5979FA8FE}"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4193012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3435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2515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D2C49D-2A1C-47E4-930B-DEB3867C439F}"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313BE-8ED7-4210-A32D-E3451C344B79}" type="slidenum">
              <a:rPr lang="en-US" smtClean="0"/>
              <a:t>‹#›</a:t>
            </a:fld>
            <a:endParaRPr lang="en-US"/>
          </a:p>
        </p:txBody>
      </p:sp>
    </p:spTree>
    <p:extLst>
      <p:ext uri="{BB962C8B-B14F-4D97-AF65-F5344CB8AC3E}">
        <p14:creationId xmlns:p14="http://schemas.microsoft.com/office/powerpoint/2010/main" val="1258680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86095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590971" y="0"/>
            <a:ext cx="1565414" cy="6858000"/>
          </a:xfrm>
          <a:prstGeom prst="rect">
            <a:avLst/>
          </a:prstGeom>
        </p:spPr>
      </p:pic>
      <p:sp>
        <p:nvSpPr>
          <p:cNvPr id="23" name="Title 1"/>
          <p:cNvSpPr>
            <a:spLocks noGrp="1"/>
          </p:cNvSpPr>
          <p:nvPr>
            <p:ph type="title"/>
          </p:nvPr>
        </p:nvSpPr>
        <p:spPr>
          <a:xfrm>
            <a:off x="628650" y="365127"/>
            <a:ext cx="6567719" cy="636360"/>
          </a:xfrm>
        </p:spPr>
        <p:txBody>
          <a:bodyPr>
            <a:noAutofit/>
          </a:bodyPr>
          <a:lstStyle>
            <a:lvl1pPr algn="ctr" rtl="1">
              <a:defRPr sz="4000"/>
            </a:lvl1pPr>
          </a:lstStyle>
          <a:p>
            <a:r>
              <a:rPr lang="en-US" dirty="0" smtClean="0"/>
              <a:t>Click to edit Master title style</a:t>
            </a:r>
            <a:endParaRPr lang="en-US" dirty="0"/>
          </a:p>
        </p:txBody>
      </p:sp>
      <p:sp>
        <p:nvSpPr>
          <p:cNvPr id="27" name="Content Placeholder 2"/>
          <p:cNvSpPr>
            <a:spLocks noGrp="1"/>
          </p:cNvSpPr>
          <p:nvPr>
            <p:ph idx="1"/>
          </p:nvPr>
        </p:nvSpPr>
        <p:spPr>
          <a:xfrm>
            <a:off x="628650" y="1122935"/>
            <a:ext cx="6567719" cy="5277865"/>
          </a:xfrm>
        </p:spPr>
        <p:txBody>
          <a:bodyPr>
            <a:normAutofit/>
          </a:bodyPr>
          <a:lstStyle>
            <a:lvl1pPr marL="228600" indent="-228600" algn="just" rtl="1">
              <a:lnSpc>
                <a:spcPct val="150000"/>
              </a:lnSpc>
              <a:buFont typeface="Wingdings" panose="05000000000000000000" pitchFamily="2" charset="2"/>
              <a:buChar char="v"/>
              <a:defRPr sz="2400"/>
            </a:lvl1pPr>
            <a:lvl2pPr marL="685800" indent="-228600" algn="just" rtl="1">
              <a:lnSpc>
                <a:spcPct val="150000"/>
              </a:lnSpc>
              <a:buFont typeface="Wingdings" panose="05000000000000000000" pitchFamily="2" charset="2"/>
              <a:buChar char="v"/>
              <a:defRPr sz="2400"/>
            </a:lvl2pPr>
            <a:lvl3pPr marL="1143000" indent="-228600" algn="just" rtl="1">
              <a:lnSpc>
                <a:spcPct val="150000"/>
              </a:lnSpc>
              <a:buFont typeface="Wingdings" panose="05000000000000000000" pitchFamily="2" charset="2"/>
              <a:buChar char="v"/>
              <a:defRPr sz="2400"/>
            </a:lvl3pPr>
            <a:lvl4pPr marL="1600200" indent="-228600" algn="just" rtl="1">
              <a:lnSpc>
                <a:spcPct val="150000"/>
              </a:lnSpc>
              <a:buFont typeface="Wingdings" panose="05000000000000000000" pitchFamily="2" charset="2"/>
              <a:buChar char="v"/>
              <a:defRPr sz="2400"/>
            </a:lvl4pPr>
            <a:lvl5pPr marL="2057400" indent="-228600" algn="just" rtl="1">
              <a:lnSpc>
                <a:spcPct val="150000"/>
              </a:lnSpc>
              <a:buFont typeface="Wingdings" panose="05000000000000000000" pitchFamily="2" charset="2"/>
              <a:buChar char="v"/>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Rounded Rectangle 30">
            <a:hlinkClick r:id="rId3" action="ppaction://hlinksldjump"/>
          </p:cNvPr>
          <p:cNvSpPr/>
          <p:nvPr userDrawn="1"/>
        </p:nvSpPr>
        <p:spPr>
          <a:xfrm>
            <a:off x="7662835" y="422872"/>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کلیات</a:t>
            </a:r>
            <a:endParaRPr lang="en-US" dirty="0">
              <a:cs typeface="B Titr" panose="00000700000000000000" pitchFamily="2" charset="-78"/>
            </a:endParaRPr>
          </a:p>
        </p:txBody>
      </p:sp>
      <p:sp>
        <p:nvSpPr>
          <p:cNvPr id="32" name="Rectangle 31"/>
          <p:cNvSpPr/>
          <p:nvPr userDrawn="1"/>
        </p:nvSpPr>
        <p:spPr>
          <a:xfrm>
            <a:off x="0" y="6522248"/>
            <a:ext cx="9156384" cy="335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hlinkClick r:id="rId4" action="ppaction://hlinksldjump"/>
          </p:cNvPr>
          <p:cNvSpPr/>
          <p:nvPr userDrawn="1"/>
        </p:nvSpPr>
        <p:spPr>
          <a:xfrm>
            <a:off x="7662835" y="1282408"/>
            <a:ext cx="1703746" cy="573024"/>
          </a:xfrm>
          <a:prstGeom prst="roundRect">
            <a:avLst/>
          </a:prstGeom>
          <a:solidFill>
            <a:srgbClr val="FF623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a-IR" dirty="0">
                <a:solidFill>
                  <a:schemeClr val="tx1"/>
                </a:solidFill>
                <a:cs typeface="B Titr" panose="00000700000000000000" pitchFamily="2" charset="-78"/>
              </a:rPr>
              <a:t>مروری بر پیشینه</a:t>
            </a:r>
            <a:endParaRPr lang="en-US" dirty="0">
              <a:solidFill>
                <a:schemeClr val="tx1"/>
              </a:solidFill>
              <a:cs typeface="B Titr" panose="00000700000000000000" pitchFamily="2" charset="-78"/>
            </a:endParaRPr>
          </a:p>
        </p:txBody>
      </p:sp>
      <p:sp>
        <p:nvSpPr>
          <p:cNvPr id="36" name="Flowchart: Connector 35"/>
          <p:cNvSpPr/>
          <p:nvPr userDrawn="1"/>
        </p:nvSpPr>
        <p:spPr>
          <a:xfrm>
            <a:off x="7747112" y="5545202"/>
            <a:ext cx="851873" cy="743712"/>
          </a:xfrm>
          <a:prstGeom prst="flowChartConnector">
            <a:avLst/>
          </a:prstGeom>
          <a:solidFill>
            <a:schemeClr val="accent5">
              <a:lumMod val="75000"/>
            </a:schemeClr>
          </a:solidFill>
          <a:ln>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fld id="{4A3DC46E-B9DE-4987-BD74-60368F695447}" type="slidenum">
              <a:rPr lang="fa-IR" sz="2400" smtClean="0"/>
              <a:pPr marL="0" marR="0" indent="0" algn="ctr" defTabSz="914400" rtl="0" eaLnBrk="1" fontAlgn="auto" latinLnBrk="0" hangingPunct="1">
                <a:lnSpc>
                  <a:spcPct val="100000"/>
                </a:lnSpc>
                <a:spcBef>
                  <a:spcPts val="0"/>
                </a:spcBef>
                <a:spcAft>
                  <a:spcPts val="0"/>
                </a:spcAft>
                <a:buClrTx/>
                <a:buSzTx/>
                <a:buFontTx/>
                <a:buNone/>
                <a:tabLst/>
                <a:defRPr/>
              </a:pPr>
              <a:t>‹#›</a:t>
            </a:fld>
            <a:endParaRPr lang="fa-IR" sz="2400" dirty="0" smtClean="0"/>
          </a:p>
        </p:txBody>
      </p:sp>
      <p:sp>
        <p:nvSpPr>
          <p:cNvPr id="37" name="Isosceles Triangle 36">
            <a:hlinkClick r:id="" action="ppaction://hlinkshowjump?jump=previousslide"/>
          </p:cNvPr>
          <p:cNvSpPr/>
          <p:nvPr userDrawn="1"/>
        </p:nvSpPr>
        <p:spPr>
          <a:xfrm rot="16200000">
            <a:off x="7381420" y="5759894"/>
            <a:ext cx="364617" cy="314325"/>
          </a:xfrm>
          <a:prstGeom prst="triangl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hlinkClick r:id="" action="ppaction://hlinkshowjump?jump=nextslide"/>
          </p:cNvPr>
          <p:cNvSpPr/>
          <p:nvPr userDrawn="1"/>
        </p:nvSpPr>
        <p:spPr>
          <a:xfrm rot="5400000" flipH="1">
            <a:off x="8600060" y="5759895"/>
            <a:ext cx="364617" cy="314325"/>
          </a:xfrm>
          <a:prstGeom prst="triangl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hlinkClick r:id="rId5" action="ppaction://hlinksldjump"/>
          </p:cNvPr>
          <p:cNvSpPr/>
          <p:nvPr userDrawn="1"/>
        </p:nvSpPr>
        <p:spPr>
          <a:xfrm>
            <a:off x="7662835" y="2146516"/>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Titr" panose="00000700000000000000" pitchFamily="2" charset="-78"/>
              </a:rPr>
              <a:t>روش تحقیق</a:t>
            </a:r>
            <a:endParaRPr lang="en-US" dirty="0">
              <a:cs typeface="B Titr" panose="00000700000000000000" pitchFamily="2" charset="-78"/>
            </a:endParaRPr>
          </a:p>
        </p:txBody>
      </p:sp>
      <p:sp>
        <p:nvSpPr>
          <p:cNvPr id="16" name="Rounded Rectangle 15"/>
          <p:cNvSpPr/>
          <p:nvPr userDrawn="1"/>
        </p:nvSpPr>
        <p:spPr>
          <a:xfrm>
            <a:off x="2075543" y="6522248"/>
            <a:ext cx="4310743" cy="352234"/>
          </a:xfrm>
          <a:prstGeom prst="roundRect">
            <a:avLst/>
          </a:prstGeom>
          <a:noFill/>
          <a:ln w="12700">
            <a:solidFill>
              <a:schemeClr val="tx1">
                <a:lumMod val="50000"/>
                <a:lumOff val="50000"/>
              </a:schemeClr>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r" rtl="1"/>
            <a:r>
              <a:rPr lang="fa-IR" sz="1800" b="0" kern="1200" dirty="0" smtClean="0">
                <a:solidFill>
                  <a:srgbClr val="FFFFFF"/>
                </a:solidFill>
                <a:effectLst/>
                <a:latin typeface="+mn-lt"/>
                <a:ea typeface="+mn-ea"/>
                <a:cs typeface="+mn-cs"/>
              </a:rPr>
              <a:t>طراحی کلینیک کودکان در اهواز  با رویکرد کاهش استرس</a:t>
            </a:r>
          </a:p>
        </p:txBody>
      </p:sp>
      <p:sp>
        <p:nvSpPr>
          <p:cNvPr id="21" name="Rounded Rectangle 20">
            <a:hlinkClick r:id="rId6" action="ppaction://hlinksldjump"/>
          </p:cNvPr>
          <p:cNvSpPr/>
          <p:nvPr userDrawn="1"/>
        </p:nvSpPr>
        <p:spPr>
          <a:xfrm>
            <a:off x="7662835" y="3010624"/>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cs typeface="B Titr" panose="00000700000000000000" pitchFamily="2" charset="-78"/>
              </a:rPr>
              <a:t>شناخت بستر تحقیق</a:t>
            </a:r>
            <a:endParaRPr lang="en-US" sz="1600" dirty="0">
              <a:cs typeface="B Titr" panose="00000700000000000000" pitchFamily="2" charset="-78"/>
            </a:endParaRPr>
          </a:p>
        </p:txBody>
      </p:sp>
      <p:sp>
        <p:nvSpPr>
          <p:cNvPr id="24" name="Rounded Rectangle 23">
            <a:hlinkClick r:id="rId7" action="ppaction://hlinksldjump"/>
          </p:cNvPr>
          <p:cNvSpPr/>
          <p:nvPr userDrawn="1"/>
        </p:nvSpPr>
        <p:spPr>
          <a:xfrm>
            <a:off x="7662835" y="3874732"/>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نتایج و بحث</a:t>
            </a:r>
            <a:endParaRPr lang="en-US" dirty="0">
              <a:cs typeface="B Titr" panose="00000700000000000000" pitchFamily="2" charset="-78"/>
            </a:endParaRPr>
          </a:p>
        </p:txBody>
      </p:sp>
      <p:sp>
        <p:nvSpPr>
          <p:cNvPr id="25" name="Rounded Rectangle 24">
            <a:hlinkClick r:id="rId8" action="ppaction://hlinksldjump"/>
          </p:cNvPr>
          <p:cNvSpPr/>
          <p:nvPr userDrawn="1"/>
        </p:nvSpPr>
        <p:spPr>
          <a:xfrm>
            <a:off x="7662835" y="4738840"/>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نتیجه گیری</a:t>
            </a:r>
            <a:endParaRPr lang="en-US" dirty="0">
              <a:solidFill>
                <a:schemeClr val="bg1"/>
              </a:solidFill>
              <a:cs typeface="B Titr" panose="00000700000000000000" pitchFamily="2" charset="-78"/>
            </a:endParaRPr>
          </a:p>
        </p:txBody>
      </p:sp>
    </p:spTree>
    <p:extLst>
      <p:ext uri="{BB962C8B-B14F-4D97-AF65-F5344CB8AC3E}">
        <p14:creationId xmlns:p14="http://schemas.microsoft.com/office/powerpoint/2010/main" val="318927064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590971" y="0"/>
            <a:ext cx="1565414" cy="6858000"/>
          </a:xfrm>
          <a:prstGeom prst="rect">
            <a:avLst/>
          </a:prstGeom>
        </p:spPr>
      </p:pic>
      <p:sp>
        <p:nvSpPr>
          <p:cNvPr id="23" name="Title 1"/>
          <p:cNvSpPr>
            <a:spLocks noGrp="1"/>
          </p:cNvSpPr>
          <p:nvPr>
            <p:ph type="title"/>
          </p:nvPr>
        </p:nvSpPr>
        <p:spPr>
          <a:xfrm>
            <a:off x="628650" y="365127"/>
            <a:ext cx="6567719" cy="636360"/>
          </a:xfrm>
        </p:spPr>
        <p:txBody>
          <a:bodyPr>
            <a:noAutofit/>
          </a:bodyPr>
          <a:lstStyle>
            <a:lvl1pPr algn="ctr" rtl="1">
              <a:defRPr sz="4000"/>
            </a:lvl1pPr>
          </a:lstStyle>
          <a:p>
            <a:r>
              <a:rPr lang="en-US" dirty="0" smtClean="0"/>
              <a:t>Click to edit Master title style</a:t>
            </a:r>
            <a:endParaRPr lang="en-US" dirty="0"/>
          </a:p>
        </p:txBody>
      </p:sp>
      <p:sp>
        <p:nvSpPr>
          <p:cNvPr id="27" name="Content Placeholder 2"/>
          <p:cNvSpPr>
            <a:spLocks noGrp="1"/>
          </p:cNvSpPr>
          <p:nvPr>
            <p:ph idx="1"/>
          </p:nvPr>
        </p:nvSpPr>
        <p:spPr>
          <a:xfrm>
            <a:off x="628650" y="1122935"/>
            <a:ext cx="6567719" cy="5277865"/>
          </a:xfrm>
        </p:spPr>
        <p:txBody>
          <a:bodyPr>
            <a:normAutofit/>
          </a:bodyPr>
          <a:lstStyle>
            <a:lvl1pPr marL="228600" indent="-228600" algn="just" rtl="1">
              <a:lnSpc>
                <a:spcPct val="150000"/>
              </a:lnSpc>
              <a:buFont typeface="Wingdings" panose="05000000000000000000" pitchFamily="2" charset="2"/>
              <a:buChar char="v"/>
              <a:defRPr sz="2000"/>
            </a:lvl1pPr>
            <a:lvl2pPr marL="685800" indent="-228600" algn="just" rtl="1">
              <a:lnSpc>
                <a:spcPct val="150000"/>
              </a:lnSpc>
              <a:buFont typeface="Wingdings" panose="05000000000000000000" pitchFamily="2" charset="2"/>
              <a:buChar char="v"/>
              <a:defRPr sz="2000"/>
            </a:lvl2pPr>
            <a:lvl3pPr marL="1143000" indent="-228600" algn="just" rtl="1">
              <a:lnSpc>
                <a:spcPct val="150000"/>
              </a:lnSpc>
              <a:buFont typeface="Wingdings" panose="05000000000000000000" pitchFamily="2" charset="2"/>
              <a:buChar char="v"/>
              <a:defRPr sz="2000"/>
            </a:lvl3pPr>
            <a:lvl4pPr marL="1600200" indent="-228600" algn="just" rtl="1">
              <a:lnSpc>
                <a:spcPct val="150000"/>
              </a:lnSpc>
              <a:buFont typeface="Wingdings" panose="05000000000000000000" pitchFamily="2" charset="2"/>
              <a:buChar char="v"/>
              <a:defRPr sz="2000"/>
            </a:lvl4pPr>
            <a:lvl5pPr marL="2057400" indent="-228600" algn="just" rtl="1">
              <a:lnSpc>
                <a:spcPct val="150000"/>
              </a:lnSpc>
              <a:buFont typeface="Wingdings" panose="05000000000000000000" pitchFamily="2" charset="2"/>
              <a:buChar char="v"/>
              <a:defRPr sz="2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Rectangle 31"/>
          <p:cNvSpPr/>
          <p:nvPr userDrawn="1"/>
        </p:nvSpPr>
        <p:spPr>
          <a:xfrm>
            <a:off x="0" y="6522248"/>
            <a:ext cx="9156384" cy="335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hlinkClick r:id="rId3" action="ppaction://hlinksldjump"/>
          </p:cNvPr>
          <p:cNvSpPr/>
          <p:nvPr userDrawn="1"/>
        </p:nvSpPr>
        <p:spPr>
          <a:xfrm>
            <a:off x="7662835" y="2146516"/>
            <a:ext cx="1703746" cy="573024"/>
          </a:xfrm>
          <a:prstGeom prst="roundRect">
            <a:avLst/>
          </a:prstGeom>
          <a:solidFill>
            <a:srgbClr val="FF623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cs typeface="B Titr" panose="00000700000000000000" pitchFamily="2" charset="-78"/>
              </a:rPr>
              <a:t>روش تحقیق</a:t>
            </a:r>
            <a:endParaRPr lang="en-US" dirty="0">
              <a:solidFill>
                <a:schemeClr val="tx1"/>
              </a:solidFill>
              <a:cs typeface="B Titr" panose="00000700000000000000" pitchFamily="2" charset="-78"/>
            </a:endParaRPr>
          </a:p>
        </p:txBody>
      </p:sp>
      <p:sp>
        <p:nvSpPr>
          <p:cNvPr id="36" name="Flowchart: Connector 35"/>
          <p:cNvSpPr/>
          <p:nvPr userDrawn="1"/>
        </p:nvSpPr>
        <p:spPr>
          <a:xfrm>
            <a:off x="7747112" y="5545202"/>
            <a:ext cx="851873" cy="743712"/>
          </a:xfrm>
          <a:prstGeom prst="flowChartConnector">
            <a:avLst/>
          </a:prstGeom>
          <a:solidFill>
            <a:schemeClr val="accent5">
              <a:lumMod val="75000"/>
            </a:schemeClr>
          </a:solidFill>
          <a:ln>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fld id="{4A3DC46E-B9DE-4987-BD74-60368F695447}" type="slidenum">
              <a:rPr lang="fa-IR" sz="2400" smtClean="0"/>
              <a:pPr marL="0" marR="0" indent="0" algn="ctr" defTabSz="914400" rtl="0" eaLnBrk="1" fontAlgn="auto" latinLnBrk="0" hangingPunct="1">
                <a:lnSpc>
                  <a:spcPct val="100000"/>
                </a:lnSpc>
                <a:spcBef>
                  <a:spcPts val="0"/>
                </a:spcBef>
                <a:spcAft>
                  <a:spcPts val="0"/>
                </a:spcAft>
                <a:buClrTx/>
                <a:buSzTx/>
                <a:buFontTx/>
                <a:buNone/>
                <a:tabLst/>
                <a:defRPr/>
              </a:pPr>
              <a:t>‹#›</a:t>
            </a:fld>
            <a:endParaRPr lang="fa-IR" sz="2400" dirty="0" smtClean="0"/>
          </a:p>
        </p:txBody>
      </p:sp>
      <p:sp>
        <p:nvSpPr>
          <p:cNvPr id="37" name="Isosceles Triangle 36">
            <a:hlinkClick r:id="" action="ppaction://hlinkshowjump?jump=previousslide"/>
          </p:cNvPr>
          <p:cNvSpPr/>
          <p:nvPr userDrawn="1"/>
        </p:nvSpPr>
        <p:spPr>
          <a:xfrm rot="16200000">
            <a:off x="7381420" y="5759894"/>
            <a:ext cx="364617" cy="314325"/>
          </a:xfrm>
          <a:prstGeom prst="triangl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hlinkClick r:id="" action="ppaction://hlinkshowjump?jump=nextslide"/>
          </p:cNvPr>
          <p:cNvSpPr/>
          <p:nvPr userDrawn="1"/>
        </p:nvSpPr>
        <p:spPr>
          <a:xfrm rot="5400000" flipH="1">
            <a:off x="8600060" y="5759895"/>
            <a:ext cx="364617" cy="314325"/>
          </a:xfrm>
          <a:prstGeom prst="triangl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hlinkClick r:id="rId4" action="ppaction://hlinksldjump"/>
          </p:cNvPr>
          <p:cNvSpPr/>
          <p:nvPr userDrawn="1"/>
        </p:nvSpPr>
        <p:spPr>
          <a:xfrm>
            <a:off x="7662835" y="1282408"/>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a-IR" dirty="0">
                <a:cs typeface="B Titr" panose="00000700000000000000" pitchFamily="2" charset="-78"/>
              </a:rPr>
              <a:t>مروری بر پیشینه</a:t>
            </a:r>
            <a:endParaRPr lang="en-US" dirty="0">
              <a:cs typeface="B Titr" panose="00000700000000000000" pitchFamily="2" charset="-78"/>
            </a:endParaRPr>
          </a:p>
        </p:txBody>
      </p:sp>
      <p:sp>
        <p:nvSpPr>
          <p:cNvPr id="19" name="Rounded Rectangle 18">
            <a:hlinkClick r:id="rId5" action="ppaction://hlinksldjump"/>
          </p:cNvPr>
          <p:cNvSpPr/>
          <p:nvPr userDrawn="1"/>
        </p:nvSpPr>
        <p:spPr>
          <a:xfrm>
            <a:off x="7662835" y="422872"/>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کلیات</a:t>
            </a:r>
            <a:endParaRPr lang="en-US" dirty="0">
              <a:cs typeface="B Titr" panose="00000700000000000000" pitchFamily="2" charset="-78"/>
            </a:endParaRPr>
          </a:p>
        </p:txBody>
      </p:sp>
      <p:sp>
        <p:nvSpPr>
          <p:cNvPr id="16" name="Rounded Rectangle 15"/>
          <p:cNvSpPr/>
          <p:nvPr userDrawn="1"/>
        </p:nvSpPr>
        <p:spPr>
          <a:xfrm>
            <a:off x="2075543" y="6522248"/>
            <a:ext cx="4310743" cy="352234"/>
          </a:xfrm>
          <a:prstGeom prst="roundRect">
            <a:avLst/>
          </a:prstGeom>
          <a:noFill/>
          <a:ln w="12700">
            <a:solidFill>
              <a:schemeClr val="tx1">
                <a:lumMod val="50000"/>
                <a:lumOff val="50000"/>
              </a:schemeClr>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r" rtl="1"/>
            <a:r>
              <a:rPr lang="fa-IR" sz="1800" b="0" kern="1200" dirty="0" smtClean="0">
                <a:solidFill>
                  <a:srgbClr val="FFFFFF"/>
                </a:solidFill>
                <a:effectLst/>
                <a:latin typeface="+mn-lt"/>
                <a:ea typeface="+mn-ea"/>
                <a:cs typeface="+mn-cs"/>
              </a:rPr>
              <a:t>طراحی کلینیک کودکان در اهواز  با رویکرد کاهش استرس</a:t>
            </a:r>
          </a:p>
        </p:txBody>
      </p:sp>
      <p:sp>
        <p:nvSpPr>
          <p:cNvPr id="24" name="Rounded Rectangle 23">
            <a:hlinkClick r:id="rId6" action="ppaction://hlinksldjump"/>
          </p:cNvPr>
          <p:cNvSpPr/>
          <p:nvPr userDrawn="1"/>
        </p:nvSpPr>
        <p:spPr>
          <a:xfrm>
            <a:off x="7662835" y="3010624"/>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cs typeface="B Titr" panose="00000700000000000000" pitchFamily="2" charset="-78"/>
              </a:rPr>
              <a:t>شناخت بستر تحقیق</a:t>
            </a:r>
            <a:endParaRPr lang="en-US" sz="1600" dirty="0">
              <a:cs typeface="B Titr" panose="00000700000000000000" pitchFamily="2" charset="-78"/>
            </a:endParaRPr>
          </a:p>
        </p:txBody>
      </p:sp>
      <p:sp>
        <p:nvSpPr>
          <p:cNvPr id="25" name="Rounded Rectangle 24">
            <a:hlinkClick r:id="rId7" action="ppaction://hlinksldjump"/>
          </p:cNvPr>
          <p:cNvSpPr/>
          <p:nvPr userDrawn="1"/>
        </p:nvSpPr>
        <p:spPr>
          <a:xfrm>
            <a:off x="7662835" y="3874732"/>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نتایج و بحث</a:t>
            </a:r>
            <a:endParaRPr lang="en-US" dirty="0">
              <a:cs typeface="B Titr" panose="00000700000000000000" pitchFamily="2" charset="-78"/>
            </a:endParaRPr>
          </a:p>
        </p:txBody>
      </p:sp>
      <p:sp>
        <p:nvSpPr>
          <p:cNvPr id="26" name="Rounded Rectangle 25">
            <a:hlinkClick r:id="rId8" action="ppaction://hlinksldjump"/>
          </p:cNvPr>
          <p:cNvSpPr/>
          <p:nvPr userDrawn="1"/>
        </p:nvSpPr>
        <p:spPr>
          <a:xfrm>
            <a:off x="7662835" y="4738840"/>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نتیجه گیری</a:t>
            </a:r>
            <a:endParaRPr lang="en-US" dirty="0">
              <a:solidFill>
                <a:schemeClr val="bg1"/>
              </a:solidFill>
              <a:cs typeface="B Titr" panose="00000700000000000000" pitchFamily="2" charset="-78"/>
            </a:endParaRPr>
          </a:p>
        </p:txBody>
      </p:sp>
    </p:spTree>
    <p:extLst>
      <p:ext uri="{BB962C8B-B14F-4D97-AF65-F5344CB8AC3E}">
        <p14:creationId xmlns:p14="http://schemas.microsoft.com/office/powerpoint/2010/main" val="248396450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590971" y="0"/>
            <a:ext cx="1565414" cy="6858000"/>
          </a:xfrm>
          <a:prstGeom prst="rect">
            <a:avLst/>
          </a:prstGeom>
        </p:spPr>
      </p:pic>
      <p:sp>
        <p:nvSpPr>
          <p:cNvPr id="23" name="Title 1"/>
          <p:cNvSpPr>
            <a:spLocks noGrp="1"/>
          </p:cNvSpPr>
          <p:nvPr>
            <p:ph type="title"/>
          </p:nvPr>
        </p:nvSpPr>
        <p:spPr>
          <a:xfrm>
            <a:off x="628650" y="365127"/>
            <a:ext cx="6777915" cy="636360"/>
          </a:xfrm>
        </p:spPr>
        <p:txBody>
          <a:bodyPr>
            <a:noAutofit/>
          </a:bodyPr>
          <a:lstStyle>
            <a:lvl1pPr algn="ctr" rtl="1">
              <a:defRPr sz="4000"/>
            </a:lvl1pPr>
          </a:lstStyle>
          <a:p>
            <a:r>
              <a:rPr lang="en-US" dirty="0" smtClean="0"/>
              <a:t>Click to edit Master title style</a:t>
            </a:r>
            <a:endParaRPr lang="en-US" dirty="0"/>
          </a:p>
        </p:txBody>
      </p:sp>
      <p:sp>
        <p:nvSpPr>
          <p:cNvPr id="24" name="Content Placeholder 2"/>
          <p:cNvSpPr>
            <a:spLocks noGrp="1"/>
          </p:cNvSpPr>
          <p:nvPr>
            <p:ph idx="1"/>
          </p:nvPr>
        </p:nvSpPr>
        <p:spPr>
          <a:xfrm>
            <a:off x="628650" y="1122935"/>
            <a:ext cx="6567719" cy="5277865"/>
          </a:xfrm>
        </p:spPr>
        <p:txBody>
          <a:bodyPr>
            <a:normAutofit/>
          </a:bodyPr>
          <a:lstStyle>
            <a:lvl1pPr marL="228600" indent="-228600" algn="just" rtl="1">
              <a:lnSpc>
                <a:spcPct val="150000"/>
              </a:lnSpc>
              <a:buFont typeface="Wingdings" panose="05000000000000000000" pitchFamily="2" charset="2"/>
              <a:buChar char="v"/>
              <a:defRPr sz="2000"/>
            </a:lvl1pPr>
            <a:lvl2pPr marL="685800" indent="-228600" algn="just" rtl="1">
              <a:lnSpc>
                <a:spcPct val="150000"/>
              </a:lnSpc>
              <a:buFont typeface="Wingdings" panose="05000000000000000000" pitchFamily="2" charset="2"/>
              <a:buChar char="v"/>
              <a:defRPr sz="2000"/>
            </a:lvl2pPr>
            <a:lvl3pPr marL="1143000" indent="-228600" algn="just" rtl="1">
              <a:lnSpc>
                <a:spcPct val="150000"/>
              </a:lnSpc>
              <a:buFont typeface="Wingdings" panose="05000000000000000000" pitchFamily="2" charset="2"/>
              <a:buChar char="v"/>
              <a:defRPr sz="2000"/>
            </a:lvl3pPr>
            <a:lvl4pPr marL="1600200" indent="-228600" algn="just" rtl="1">
              <a:lnSpc>
                <a:spcPct val="150000"/>
              </a:lnSpc>
              <a:buFont typeface="Wingdings" panose="05000000000000000000" pitchFamily="2" charset="2"/>
              <a:buChar char="v"/>
              <a:defRPr sz="2000"/>
            </a:lvl4pPr>
            <a:lvl5pPr marL="2057400" indent="-228600" algn="just" rtl="1">
              <a:lnSpc>
                <a:spcPct val="150000"/>
              </a:lnSpc>
              <a:buFont typeface="Wingdings" panose="05000000000000000000" pitchFamily="2" charset="2"/>
              <a:buChar char="v"/>
              <a:defRPr sz="2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Rounded Rectangle 28">
            <a:hlinkClick r:id="rId3" action="ppaction://hlinksldjump"/>
          </p:cNvPr>
          <p:cNvSpPr/>
          <p:nvPr userDrawn="1"/>
        </p:nvSpPr>
        <p:spPr>
          <a:xfrm>
            <a:off x="7662835" y="3010624"/>
            <a:ext cx="1703746" cy="573024"/>
          </a:xfrm>
          <a:prstGeom prst="roundRect">
            <a:avLst/>
          </a:prstGeom>
          <a:solidFill>
            <a:srgbClr val="FF623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شناخت بستر تحقیق</a:t>
            </a:r>
            <a:endParaRPr lang="en-US" sz="1600" dirty="0">
              <a:solidFill>
                <a:schemeClr val="tx1"/>
              </a:solidFill>
              <a:cs typeface="B Titr" panose="00000700000000000000" pitchFamily="2" charset="-78"/>
            </a:endParaRPr>
          </a:p>
        </p:txBody>
      </p:sp>
      <p:sp>
        <p:nvSpPr>
          <p:cNvPr id="32" name="Rectangle 31"/>
          <p:cNvSpPr/>
          <p:nvPr userDrawn="1"/>
        </p:nvSpPr>
        <p:spPr>
          <a:xfrm>
            <a:off x="0" y="6522248"/>
            <a:ext cx="9156384" cy="335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hlinkClick r:id="rId4" action="ppaction://hlinksldjump"/>
          </p:cNvPr>
          <p:cNvSpPr/>
          <p:nvPr userDrawn="1"/>
        </p:nvSpPr>
        <p:spPr>
          <a:xfrm>
            <a:off x="7662835" y="1282408"/>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a-IR" dirty="0">
                <a:cs typeface="B Titr" panose="00000700000000000000" pitchFamily="2" charset="-78"/>
              </a:rPr>
              <a:t>مروری بر پیشینه</a:t>
            </a:r>
            <a:endParaRPr lang="en-US" dirty="0">
              <a:cs typeface="B Titr" panose="00000700000000000000" pitchFamily="2" charset="-78"/>
            </a:endParaRPr>
          </a:p>
        </p:txBody>
      </p:sp>
      <p:sp>
        <p:nvSpPr>
          <p:cNvPr id="36" name="Flowchart: Connector 35"/>
          <p:cNvSpPr/>
          <p:nvPr userDrawn="1"/>
        </p:nvSpPr>
        <p:spPr>
          <a:xfrm>
            <a:off x="7747112" y="5545202"/>
            <a:ext cx="851873" cy="743712"/>
          </a:xfrm>
          <a:prstGeom prst="flowChartConnector">
            <a:avLst/>
          </a:prstGeom>
          <a:solidFill>
            <a:schemeClr val="accent5">
              <a:lumMod val="75000"/>
            </a:schemeClr>
          </a:solidFill>
          <a:ln>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fld id="{4A3DC46E-B9DE-4987-BD74-60368F695447}" type="slidenum">
              <a:rPr lang="fa-IR" sz="2400" smtClean="0"/>
              <a:pPr marL="0" marR="0" indent="0" algn="ctr" defTabSz="914400" rtl="0" eaLnBrk="1" fontAlgn="auto" latinLnBrk="0" hangingPunct="1">
                <a:lnSpc>
                  <a:spcPct val="100000"/>
                </a:lnSpc>
                <a:spcBef>
                  <a:spcPts val="0"/>
                </a:spcBef>
                <a:spcAft>
                  <a:spcPts val="0"/>
                </a:spcAft>
                <a:buClrTx/>
                <a:buSzTx/>
                <a:buFontTx/>
                <a:buNone/>
                <a:tabLst/>
                <a:defRPr/>
              </a:pPr>
              <a:t>‹#›</a:t>
            </a:fld>
            <a:endParaRPr lang="fa-IR" sz="2400" dirty="0" smtClean="0"/>
          </a:p>
        </p:txBody>
      </p:sp>
      <p:sp>
        <p:nvSpPr>
          <p:cNvPr id="37" name="Isosceles Triangle 36">
            <a:hlinkClick r:id="" action="ppaction://hlinkshowjump?jump=previousslide"/>
          </p:cNvPr>
          <p:cNvSpPr/>
          <p:nvPr userDrawn="1"/>
        </p:nvSpPr>
        <p:spPr>
          <a:xfrm rot="16200000">
            <a:off x="7381420" y="5759894"/>
            <a:ext cx="364617" cy="314325"/>
          </a:xfrm>
          <a:prstGeom prst="triangl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hlinkClick r:id="" action="ppaction://hlinkshowjump?jump=nextslide"/>
          </p:cNvPr>
          <p:cNvSpPr/>
          <p:nvPr userDrawn="1"/>
        </p:nvSpPr>
        <p:spPr>
          <a:xfrm rot="5400000" flipH="1">
            <a:off x="8600060" y="5759895"/>
            <a:ext cx="364617" cy="314325"/>
          </a:xfrm>
          <a:prstGeom prst="triangl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hlinkClick r:id="rId5" action="ppaction://hlinksldjump"/>
          </p:cNvPr>
          <p:cNvSpPr/>
          <p:nvPr userDrawn="1"/>
        </p:nvSpPr>
        <p:spPr>
          <a:xfrm>
            <a:off x="7662835" y="422872"/>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کلیات</a:t>
            </a:r>
            <a:endParaRPr lang="en-US" dirty="0">
              <a:cs typeface="B Titr" panose="00000700000000000000" pitchFamily="2" charset="-78"/>
            </a:endParaRPr>
          </a:p>
        </p:txBody>
      </p:sp>
      <p:sp>
        <p:nvSpPr>
          <p:cNvPr id="19" name="Rounded Rectangle 18">
            <a:hlinkClick r:id="rId6" action="ppaction://hlinksldjump"/>
          </p:cNvPr>
          <p:cNvSpPr/>
          <p:nvPr userDrawn="1"/>
        </p:nvSpPr>
        <p:spPr>
          <a:xfrm>
            <a:off x="7662835" y="2146516"/>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Titr" panose="00000700000000000000" pitchFamily="2" charset="-78"/>
              </a:rPr>
              <a:t>روش تحقیق</a:t>
            </a:r>
            <a:endParaRPr lang="en-US" dirty="0">
              <a:cs typeface="B Titr" panose="00000700000000000000" pitchFamily="2" charset="-78"/>
            </a:endParaRPr>
          </a:p>
        </p:txBody>
      </p:sp>
      <p:sp>
        <p:nvSpPr>
          <p:cNvPr id="20" name="Rounded Rectangle 19">
            <a:hlinkClick r:id="rId7" action="ppaction://hlinksldjump"/>
          </p:cNvPr>
          <p:cNvSpPr/>
          <p:nvPr userDrawn="1"/>
        </p:nvSpPr>
        <p:spPr>
          <a:xfrm>
            <a:off x="7662835" y="3874732"/>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نتایج و بحث</a:t>
            </a:r>
            <a:endParaRPr lang="en-US" dirty="0">
              <a:cs typeface="B Titr" panose="00000700000000000000" pitchFamily="2" charset="-78"/>
            </a:endParaRPr>
          </a:p>
        </p:txBody>
      </p:sp>
      <p:sp>
        <p:nvSpPr>
          <p:cNvPr id="16" name="Rounded Rectangle 15"/>
          <p:cNvSpPr/>
          <p:nvPr userDrawn="1"/>
        </p:nvSpPr>
        <p:spPr>
          <a:xfrm>
            <a:off x="2075543" y="6522248"/>
            <a:ext cx="4310743" cy="352234"/>
          </a:xfrm>
          <a:prstGeom prst="roundRect">
            <a:avLst/>
          </a:prstGeom>
          <a:noFill/>
          <a:ln w="12700">
            <a:solidFill>
              <a:schemeClr val="tx1">
                <a:lumMod val="50000"/>
                <a:lumOff val="50000"/>
              </a:schemeClr>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r" rtl="1"/>
            <a:r>
              <a:rPr lang="fa-IR" sz="1800" b="0" kern="1200" dirty="0" smtClean="0">
                <a:solidFill>
                  <a:srgbClr val="FFFFFF"/>
                </a:solidFill>
                <a:effectLst/>
                <a:latin typeface="+mn-lt"/>
                <a:ea typeface="+mn-ea"/>
                <a:cs typeface="+mn-cs"/>
              </a:rPr>
              <a:t>طراحی کلینیک کودکان در اهواز  با رویکرد کاهش استرس</a:t>
            </a:r>
          </a:p>
        </p:txBody>
      </p:sp>
      <p:sp>
        <p:nvSpPr>
          <p:cNvPr id="21" name="Rounded Rectangle 20">
            <a:hlinkClick r:id="rId8" action="ppaction://hlinksldjump"/>
          </p:cNvPr>
          <p:cNvSpPr/>
          <p:nvPr userDrawn="1"/>
        </p:nvSpPr>
        <p:spPr>
          <a:xfrm>
            <a:off x="7662835" y="4738840"/>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نتیجه گیری</a:t>
            </a:r>
            <a:endParaRPr lang="en-US" dirty="0">
              <a:solidFill>
                <a:schemeClr val="bg1"/>
              </a:solidFill>
              <a:cs typeface="B Titr" panose="00000700000000000000" pitchFamily="2" charset="-78"/>
            </a:endParaRPr>
          </a:p>
        </p:txBody>
      </p:sp>
    </p:spTree>
    <p:extLst>
      <p:ext uri="{BB962C8B-B14F-4D97-AF65-F5344CB8AC3E}">
        <p14:creationId xmlns:p14="http://schemas.microsoft.com/office/powerpoint/2010/main" val="2380461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590971" y="0"/>
            <a:ext cx="1565414" cy="6858000"/>
          </a:xfrm>
          <a:prstGeom prst="rect">
            <a:avLst/>
          </a:prstGeom>
        </p:spPr>
      </p:pic>
      <p:sp>
        <p:nvSpPr>
          <p:cNvPr id="23" name="Title 1"/>
          <p:cNvSpPr>
            <a:spLocks noGrp="1"/>
          </p:cNvSpPr>
          <p:nvPr>
            <p:ph type="title"/>
          </p:nvPr>
        </p:nvSpPr>
        <p:spPr>
          <a:xfrm>
            <a:off x="628650" y="365127"/>
            <a:ext cx="6567719" cy="636360"/>
          </a:xfrm>
        </p:spPr>
        <p:txBody>
          <a:bodyPr>
            <a:noAutofit/>
          </a:bodyPr>
          <a:lstStyle>
            <a:lvl1pPr algn="ctr" rtl="1">
              <a:defRPr sz="4000"/>
            </a:lvl1pPr>
          </a:lstStyle>
          <a:p>
            <a:r>
              <a:rPr lang="en-US" dirty="0" smtClean="0"/>
              <a:t>Click to edit Master title style</a:t>
            </a:r>
            <a:endParaRPr lang="en-US" dirty="0"/>
          </a:p>
        </p:txBody>
      </p:sp>
      <p:sp>
        <p:nvSpPr>
          <p:cNvPr id="24" name="Content Placeholder 2"/>
          <p:cNvSpPr>
            <a:spLocks noGrp="1"/>
          </p:cNvSpPr>
          <p:nvPr>
            <p:ph idx="1"/>
          </p:nvPr>
        </p:nvSpPr>
        <p:spPr>
          <a:xfrm>
            <a:off x="628650" y="1122935"/>
            <a:ext cx="6567719" cy="5277865"/>
          </a:xfrm>
        </p:spPr>
        <p:txBody>
          <a:bodyPr>
            <a:normAutofit/>
          </a:bodyPr>
          <a:lstStyle>
            <a:lvl1pPr marL="228600" indent="-228600" algn="just" rtl="1">
              <a:lnSpc>
                <a:spcPct val="150000"/>
              </a:lnSpc>
              <a:buFont typeface="Wingdings" panose="05000000000000000000" pitchFamily="2" charset="2"/>
              <a:buChar char="v"/>
              <a:defRPr sz="2000"/>
            </a:lvl1pPr>
            <a:lvl2pPr marL="685800" indent="-228600" algn="just" rtl="1">
              <a:lnSpc>
                <a:spcPct val="150000"/>
              </a:lnSpc>
              <a:buFont typeface="Wingdings" panose="05000000000000000000" pitchFamily="2" charset="2"/>
              <a:buChar char="v"/>
              <a:defRPr sz="2000"/>
            </a:lvl2pPr>
            <a:lvl3pPr marL="1143000" indent="-228600" algn="just" rtl="1">
              <a:lnSpc>
                <a:spcPct val="150000"/>
              </a:lnSpc>
              <a:buFont typeface="Wingdings" panose="05000000000000000000" pitchFamily="2" charset="2"/>
              <a:buChar char="v"/>
              <a:defRPr sz="2000"/>
            </a:lvl3pPr>
            <a:lvl4pPr marL="1600200" indent="-228600" algn="just" rtl="1">
              <a:lnSpc>
                <a:spcPct val="150000"/>
              </a:lnSpc>
              <a:buFont typeface="Wingdings" panose="05000000000000000000" pitchFamily="2" charset="2"/>
              <a:buChar char="v"/>
              <a:defRPr sz="2000"/>
            </a:lvl4pPr>
            <a:lvl5pPr marL="2057400" indent="-228600" algn="just" rtl="1">
              <a:lnSpc>
                <a:spcPct val="150000"/>
              </a:lnSpc>
              <a:buFont typeface="Wingdings" panose="05000000000000000000" pitchFamily="2" charset="2"/>
              <a:buChar char="v"/>
              <a:defRPr sz="2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Rounded Rectangle 29">
            <a:hlinkClick r:id="rId3" action="ppaction://hlinksldjump"/>
          </p:cNvPr>
          <p:cNvSpPr/>
          <p:nvPr userDrawn="1"/>
        </p:nvSpPr>
        <p:spPr>
          <a:xfrm>
            <a:off x="7662835" y="3874732"/>
            <a:ext cx="1703746" cy="573024"/>
          </a:xfrm>
          <a:prstGeom prst="roundRect">
            <a:avLst/>
          </a:prstGeom>
          <a:solidFill>
            <a:srgbClr val="FF623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نتایج و بحث</a:t>
            </a:r>
            <a:endParaRPr lang="en-US" dirty="0">
              <a:solidFill>
                <a:schemeClr val="tx1"/>
              </a:solidFill>
              <a:cs typeface="B Titr" panose="00000700000000000000" pitchFamily="2" charset="-78"/>
            </a:endParaRPr>
          </a:p>
        </p:txBody>
      </p:sp>
      <p:sp>
        <p:nvSpPr>
          <p:cNvPr id="32" name="Rectangle 31"/>
          <p:cNvSpPr/>
          <p:nvPr userDrawn="1"/>
        </p:nvSpPr>
        <p:spPr>
          <a:xfrm>
            <a:off x="0" y="6522248"/>
            <a:ext cx="9156384" cy="335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hlinkClick r:id="rId4" action="ppaction://hlinksldjump"/>
          </p:cNvPr>
          <p:cNvSpPr/>
          <p:nvPr userDrawn="1"/>
        </p:nvSpPr>
        <p:spPr>
          <a:xfrm>
            <a:off x="7662835" y="2146516"/>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Titr" panose="00000700000000000000" pitchFamily="2" charset="-78"/>
              </a:rPr>
              <a:t>روش تحقیق</a:t>
            </a:r>
            <a:endParaRPr lang="en-US" dirty="0">
              <a:cs typeface="B Titr" panose="00000700000000000000" pitchFamily="2" charset="-78"/>
            </a:endParaRPr>
          </a:p>
        </p:txBody>
      </p:sp>
      <p:sp>
        <p:nvSpPr>
          <p:cNvPr id="36" name="Flowchart: Connector 35"/>
          <p:cNvSpPr/>
          <p:nvPr userDrawn="1"/>
        </p:nvSpPr>
        <p:spPr>
          <a:xfrm>
            <a:off x="7747112" y="5545202"/>
            <a:ext cx="851873" cy="743712"/>
          </a:xfrm>
          <a:prstGeom prst="flowChartConnector">
            <a:avLst/>
          </a:prstGeom>
          <a:solidFill>
            <a:schemeClr val="accent5">
              <a:lumMod val="75000"/>
            </a:schemeClr>
          </a:solidFill>
          <a:ln>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fld id="{4A3DC46E-B9DE-4987-BD74-60368F695447}" type="slidenum">
              <a:rPr lang="fa-IR" sz="2400" smtClean="0"/>
              <a:pPr marL="0" marR="0" indent="0" algn="ctr" defTabSz="914400" rtl="0" eaLnBrk="1" fontAlgn="auto" latinLnBrk="0" hangingPunct="1">
                <a:lnSpc>
                  <a:spcPct val="100000"/>
                </a:lnSpc>
                <a:spcBef>
                  <a:spcPts val="0"/>
                </a:spcBef>
                <a:spcAft>
                  <a:spcPts val="0"/>
                </a:spcAft>
                <a:buClrTx/>
                <a:buSzTx/>
                <a:buFontTx/>
                <a:buNone/>
                <a:tabLst/>
                <a:defRPr/>
              </a:pPr>
              <a:t>‹#›</a:t>
            </a:fld>
            <a:endParaRPr lang="fa-IR" sz="2400" dirty="0" smtClean="0"/>
          </a:p>
        </p:txBody>
      </p:sp>
      <p:sp>
        <p:nvSpPr>
          <p:cNvPr id="37" name="Isosceles Triangle 36">
            <a:hlinkClick r:id="" action="ppaction://hlinkshowjump?jump=previousslide"/>
          </p:cNvPr>
          <p:cNvSpPr/>
          <p:nvPr userDrawn="1"/>
        </p:nvSpPr>
        <p:spPr>
          <a:xfrm rot="16200000">
            <a:off x="7381420" y="5759894"/>
            <a:ext cx="364617" cy="314325"/>
          </a:xfrm>
          <a:prstGeom prst="triangl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hlinkClick r:id="" action="ppaction://hlinkshowjump?jump=nextslide"/>
          </p:cNvPr>
          <p:cNvSpPr/>
          <p:nvPr userDrawn="1"/>
        </p:nvSpPr>
        <p:spPr>
          <a:xfrm rot="5400000" flipH="1">
            <a:off x="8600060" y="5759895"/>
            <a:ext cx="364617" cy="314325"/>
          </a:xfrm>
          <a:prstGeom prst="triangl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hlinkClick r:id="rId5" action="ppaction://hlinksldjump"/>
          </p:cNvPr>
          <p:cNvSpPr/>
          <p:nvPr userDrawn="1"/>
        </p:nvSpPr>
        <p:spPr>
          <a:xfrm>
            <a:off x="7662835" y="1282408"/>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a-IR" dirty="0">
                <a:cs typeface="B Titr" panose="00000700000000000000" pitchFamily="2" charset="-78"/>
              </a:rPr>
              <a:t>مروری بر پیشینه</a:t>
            </a:r>
            <a:endParaRPr lang="en-US" dirty="0">
              <a:cs typeface="B Titr" panose="00000700000000000000" pitchFamily="2" charset="-78"/>
            </a:endParaRPr>
          </a:p>
        </p:txBody>
      </p:sp>
      <p:sp>
        <p:nvSpPr>
          <p:cNvPr id="19" name="Rounded Rectangle 18">
            <a:hlinkClick r:id="rId6" action="ppaction://hlinksldjump"/>
          </p:cNvPr>
          <p:cNvSpPr/>
          <p:nvPr userDrawn="1"/>
        </p:nvSpPr>
        <p:spPr>
          <a:xfrm>
            <a:off x="7662835" y="422872"/>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کلیات</a:t>
            </a:r>
            <a:endParaRPr lang="en-US" dirty="0">
              <a:cs typeface="B Titr" panose="00000700000000000000" pitchFamily="2" charset="-78"/>
            </a:endParaRPr>
          </a:p>
        </p:txBody>
      </p:sp>
      <p:sp>
        <p:nvSpPr>
          <p:cNvPr id="16" name="Rounded Rectangle 15"/>
          <p:cNvSpPr/>
          <p:nvPr userDrawn="1"/>
        </p:nvSpPr>
        <p:spPr>
          <a:xfrm>
            <a:off x="2075543" y="6522248"/>
            <a:ext cx="4310743" cy="352234"/>
          </a:xfrm>
          <a:prstGeom prst="roundRect">
            <a:avLst/>
          </a:prstGeom>
          <a:noFill/>
          <a:ln w="12700">
            <a:solidFill>
              <a:schemeClr val="tx1">
                <a:lumMod val="50000"/>
                <a:lumOff val="50000"/>
              </a:schemeClr>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r" rtl="1"/>
            <a:r>
              <a:rPr lang="fa-IR" sz="1800" b="0" kern="1200" dirty="0" smtClean="0">
                <a:solidFill>
                  <a:srgbClr val="FFFFFF"/>
                </a:solidFill>
                <a:effectLst/>
                <a:latin typeface="+mn-lt"/>
                <a:ea typeface="+mn-ea"/>
                <a:cs typeface="+mn-cs"/>
              </a:rPr>
              <a:t>طراحی کلینیک کودکان در اهواز  با رویکرد کاهش استرس</a:t>
            </a:r>
          </a:p>
        </p:txBody>
      </p:sp>
      <p:sp>
        <p:nvSpPr>
          <p:cNvPr id="20" name="Rounded Rectangle 19">
            <a:hlinkClick r:id="rId7" action="ppaction://hlinksldjump"/>
          </p:cNvPr>
          <p:cNvSpPr/>
          <p:nvPr userDrawn="1"/>
        </p:nvSpPr>
        <p:spPr>
          <a:xfrm>
            <a:off x="7662835" y="3010624"/>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cs typeface="B Titr" panose="00000700000000000000" pitchFamily="2" charset="-78"/>
              </a:rPr>
              <a:t>شناخت بستر تحقیق</a:t>
            </a:r>
            <a:endParaRPr lang="en-US" sz="1600" dirty="0">
              <a:cs typeface="B Titr" panose="00000700000000000000" pitchFamily="2" charset="-78"/>
            </a:endParaRPr>
          </a:p>
        </p:txBody>
      </p:sp>
      <p:sp>
        <p:nvSpPr>
          <p:cNvPr id="21" name="Rounded Rectangle 20">
            <a:hlinkClick r:id="rId8" action="ppaction://hlinksldjump"/>
          </p:cNvPr>
          <p:cNvSpPr/>
          <p:nvPr userDrawn="1"/>
        </p:nvSpPr>
        <p:spPr>
          <a:xfrm>
            <a:off x="7662835" y="4738840"/>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نتیجه گیری</a:t>
            </a:r>
            <a:endParaRPr lang="en-US" dirty="0">
              <a:solidFill>
                <a:schemeClr val="bg1"/>
              </a:solidFill>
              <a:cs typeface="B Titr" panose="00000700000000000000" pitchFamily="2" charset="-78"/>
            </a:endParaRPr>
          </a:p>
        </p:txBody>
      </p:sp>
    </p:spTree>
    <p:extLst>
      <p:ext uri="{BB962C8B-B14F-4D97-AF65-F5344CB8AC3E}">
        <p14:creationId xmlns:p14="http://schemas.microsoft.com/office/powerpoint/2010/main" val="56448326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590971" y="0"/>
            <a:ext cx="1565414" cy="6858000"/>
          </a:xfrm>
          <a:prstGeom prst="rect">
            <a:avLst/>
          </a:prstGeom>
        </p:spPr>
      </p:pic>
      <p:sp>
        <p:nvSpPr>
          <p:cNvPr id="23" name="Title 1"/>
          <p:cNvSpPr>
            <a:spLocks noGrp="1"/>
          </p:cNvSpPr>
          <p:nvPr>
            <p:ph type="title"/>
          </p:nvPr>
        </p:nvSpPr>
        <p:spPr>
          <a:xfrm>
            <a:off x="628650" y="365127"/>
            <a:ext cx="6567719" cy="636360"/>
          </a:xfrm>
        </p:spPr>
        <p:txBody>
          <a:bodyPr>
            <a:noAutofit/>
          </a:bodyPr>
          <a:lstStyle>
            <a:lvl1pPr algn="ctr" rtl="1">
              <a:defRPr sz="4000"/>
            </a:lvl1pPr>
          </a:lstStyle>
          <a:p>
            <a:r>
              <a:rPr lang="en-US" dirty="0" smtClean="0"/>
              <a:t>Click to edit Master title style</a:t>
            </a:r>
            <a:endParaRPr lang="en-US" dirty="0"/>
          </a:p>
        </p:txBody>
      </p:sp>
      <p:sp>
        <p:nvSpPr>
          <p:cNvPr id="24" name="Content Placeholder 2"/>
          <p:cNvSpPr>
            <a:spLocks noGrp="1"/>
          </p:cNvSpPr>
          <p:nvPr>
            <p:ph idx="1"/>
          </p:nvPr>
        </p:nvSpPr>
        <p:spPr>
          <a:xfrm>
            <a:off x="628650" y="1122935"/>
            <a:ext cx="6567719" cy="5277865"/>
          </a:xfrm>
        </p:spPr>
        <p:txBody>
          <a:bodyPr>
            <a:normAutofit/>
          </a:bodyPr>
          <a:lstStyle>
            <a:lvl1pPr marL="228600" indent="-228600" algn="just" rtl="1">
              <a:lnSpc>
                <a:spcPct val="150000"/>
              </a:lnSpc>
              <a:buFont typeface="Wingdings" panose="05000000000000000000" pitchFamily="2" charset="2"/>
              <a:buChar char="v"/>
              <a:defRPr sz="2000"/>
            </a:lvl1pPr>
            <a:lvl2pPr marL="685800" indent="-228600" algn="just" rtl="1">
              <a:lnSpc>
                <a:spcPct val="150000"/>
              </a:lnSpc>
              <a:buFont typeface="Wingdings" panose="05000000000000000000" pitchFamily="2" charset="2"/>
              <a:buChar char="v"/>
              <a:defRPr sz="2000"/>
            </a:lvl2pPr>
            <a:lvl3pPr marL="1143000" indent="-228600" algn="just" rtl="1">
              <a:lnSpc>
                <a:spcPct val="150000"/>
              </a:lnSpc>
              <a:buFont typeface="Wingdings" panose="05000000000000000000" pitchFamily="2" charset="2"/>
              <a:buChar char="v"/>
              <a:defRPr sz="2000"/>
            </a:lvl3pPr>
            <a:lvl4pPr marL="1600200" indent="-228600" algn="just" rtl="1">
              <a:lnSpc>
                <a:spcPct val="150000"/>
              </a:lnSpc>
              <a:buFont typeface="Wingdings" panose="05000000000000000000" pitchFamily="2" charset="2"/>
              <a:buChar char="v"/>
              <a:defRPr sz="2000"/>
            </a:lvl4pPr>
            <a:lvl5pPr marL="2057400" indent="-228600" algn="just" rtl="1">
              <a:lnSpc>
                <a:spcPct val="150000"/>
              </a:lnSpc>
              <a:buFont typeface="Wingdings" panose="05000000000000000000" pitchFamily="2" charset="2"/>
              <a:buChar char="v"/>
              <a:defRPr sz="2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Rounded Rectangle 27">
            <a:hlinkClick r:id="rId3" action="ppaction://hlinksldjump"/>
          </p:cNvPr>
          <p:cNvSpPr/>
          <p:nvPr userDrawn="1"/>
        </p:nvSpPr>
        <p:spPr>
          <a:xfrm>
            <a:off x="7662835" y="4738840"/>
            <a:ext cx="1703746" cy="573024"/>
          </a:xfrm>
          <a:prstGeom prst="roundRect">
            <a:avLst/>
          </a:prstGeom>
          <a:solidFill>
            <a:srgbClr val="FF623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نتیجه گیری</a:t>
            </a:r>
            <a:endParaRPr lang="en-US" dirty="0">
              <a:solidFill>
                <a:schemeClr val="tx1"/>
              </a:solidFill>
              <a:cs typeface="B Titr" panose="00000700000000000000" pitchFamily="2" charset="-78"/>
            </a:endParaRPr>
          </a:p>
        </p:txBody>
      </p:sp>
      <p:sp>
        <p:nvSpPr>
          <p:cNvPr id="32" name="Rectangle 31"/>
          <p:cNvSpPr/>
          <p:nvPr userDrawn="1"/>
        </p:nvSpPr>
        <p:spPr>
          <a:xfrm>
            <a:off x="0" y="6522248"/>
            <a:ext cx="9156384" cy="335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userDrawn="1"/>
        </p:nvSpPr>
        <p:spPr>
          <a:xfrm>
            <a:off x="7747112" y="5545202"/>
            <a:ext cx="851873" cy="743712"/>
          </a:xfrm>
          <a:prstGeom prst="flowChartConnector">
            <a:avLst/>
          </a:prstGeom>
          <a:solidFill>
            <a:schemeClr val="accent5">
              <a:lumMod val="75000"/>
            </a:schemeClr>
          </a:solidFill>
          <a:ln>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fld id="{4A3DC46E-B9DE-4987-BD74-60368F695447}" type="slidenum">
              <a:rPr lang="fa-IR" sz="2400" smtClean="0"/>
              <a:pPr marL="0" marR="0" indent="0" algn="ctr" defTabSz="914400" rtl="0" eaLnBrk="1" fontAlgn="auto" latinLnBrk="0" hangingPunct="1">
                <a:lnSpc>
                  <a:spcPct val="100000"/>
                </a:lnSpc>
                <a:spcBef>
                  <a:spcPts val="0"/>
                </a:spcBef>
                <a:spcAft>
                  <a:spcPts val="0"/>
                </a:spcAft>
                <a:buClrTx/>
                <a:buSzTx/>
                <a:buFontTx/>
                <a:buNone/>
                <a:tabLst/>
                <a:defRPr/>
              </a:pPr>
              <a:t>‹#›</a:t>
            </a:fld>
            <a:endParaRPr lang="fa-IR" sz="2400" dirty="0" smtClean="0"/>
          </a:p>
        </p:txBody>
      </p:sp>
      <p:sp>
        <p:nvSpPr>
          <p:cNvPr id="37" name="Isosceles Triangle 36">
            <a:hlinkClick r:id="" action="ppaction://hlinkshowjump?jump=previousslide"/>
          </p:cNvPr>
          <p:cNvSpPr/>
          <p:nvPr userDrawn="1"/>
        </p:nvSpPr>
        <p:spPr>
          <a:xfrm rot="16200000">
            <a:off x="7381420" y="5759894"/>
            <a:ext cx="364617" cy="314325"/>
          </a:xfrm>
          <a:prstGeom prst="triangl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hlinkClick r:id="" action="ppaction://hlinkshowjump?jump=nextslide"/>
          </p:cNvPr>
          <p:cNvSpPr/>
          <p:nvPr userDrawn="1"/>
        </p:nvSpPr>
        <p:spPr>
          <a:xfrm rot="5400000" flipH="1">
            <a:off x="8600060" y="5759895"/>
            <a:ext cx="364617" cy="314325"/>
          </a:xfrm>
          <a:prstGeom prst="triangl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hlinkClick r:id="rId4" action="ppaction://hlinksldjump"/>
          </p:cNvPr>
          <p:cNvSpPr/>
          <p:nvPr userDrawn="1"/>
        </p:nvSpPr>
        <p:spPr>
          <a:xfrm>
            <a:off x="7662835" y="1282408"/>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a-IR" dirty="0">
                <a:cs typeface="B Titr" panose="00000700000000000000" pitchFamily="2" charset="-78"/>
              </a:rPr>
              <a:t>مروری بر پیشینه</a:t>
            </a:r>
            <a:endParaRPr lang="en-US" dirty="0">
              <a:cs typeface="B Titr" panose="00000700000000000000" pitchFamily="2" charset="-78"/>
            </a:endParaRPr>
          </a:p>
        </p:txBody>
      </p:sp>
      <p:sp>
        <p:nvSpPr>
          <p:cNvPr id="19" name="Rounded Rectangle 18">
            <a:hlinkClick r:id="rId5" action="ppaction://hlinksldjump"/>
          </p:cNvPr>
          <p:cNvSpPr/>
          <p:nvPr userDrawn="1"/>
        </p:nvSpPr>
        <p:spPr>
          <a:xfrm>
            <a:off x="7662835" y="422872"/>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کلیات</a:t>
            </a:r>
            <a:endParaRPr lang="en-US" dirty="0">
              <a:cs typeface="B Titr" panose="00000700000000000000" pitchFamily="2" charset="-78"/>
            </a:endParaRPr>
          </a:p>
        </p:txBody>
      </p:sp>
      <p:sp>
        <p:nvSpPr>
          <p:cNvPr id="20" name="Rounded Rectangle 19">
            <a:hlinkClick r:id="rId6" action="ppaction://hlinksldjump"/>
          </p:cNvPr>
          <p:cNvSpPr/>
          <p:nvPr userDrawn="1"/>
        </p:nvSpPr>
        <p:spPr>
          <a:xfrm>
            <a:off x="7662835" y="2146516"/>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Titr" panose="00000700000000000000" pitchFamily="2" charset="-78"/>
              </a:rPr>
              <a:t>روش تحقیق</a:t>
            </a:r>
            <a:endParaRPr lang="en-US" dirty="0">
              <a:cs typeface="B Titr" panose="00000700000000000000" pitchFamily="2" charset="-78"/>
            </a:endParaRPr>
          </a:p>
        </p:txBody>
      </p:sp>
      <p:sp>
        <p:nvSpPr>
          <p:cNvPr id="16" name="Rounded Rectangle 15"/>
          <p:cNvSpPr/>
          <p:nvPr userDrawn="1"/>
        </p:nvSpPr>
        <p:spPr>
          <a:xfrm>
            <a:off x="2075543" y="6522248"/>
            <a:ext cx="4310743" cy="352234"/>
          </a:xfrm>
          <a:prstGeom prst="roundRect">
            <a:avLst/>
          </a:prstGeom>
          <a:noFill/>
          <a:ln w="12700">
            <a:solidFill>
              <a:schemeClr val="tx1">
                <a:lumMod val="50000"/>
                <a:lumOff val="50000"/>
              </a:schemeClr>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r" rtl="1"/>
            <a:r>
              <a:rPr lang="fa-IR" sz="1800" b="0" kern="1200" dirty="0" smtClean="0">
                <a:solidFill>
                  <a:srgbClr val="FFFFFF"/>
                </a:solidFill>
                <a:effectLst/>
                <a:latin typeface="+mn-lt"/>
                <a:ea typeface="+mn-ea"/>
                <a:cs typeface="+mn-cs"/>
              </a:rPr>
              <a:t>طراحی کلینیک کودکان در اهواز  با رویکرد کاهش استرس</a:t>
            </a:r>
          </a:p>
        </p:txBody>
      </p:sp>
      <p:sp>
        <p:nvSpPr>
          <p:cNvPr id="25" name="Rounded Rectangle 24">
            <a:hlinkClick r:id="rId7" action="ppaction://hlinksldjump"/>
          </p:cNvPr>
          <p:cNvSpPr/>
          <p:nvPr userDrawn="1"/>
        </p:nvSpPr>
        <p:spPr>
          <a:xfrm>
            <a:off x="7662835" y="3010624"/>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cs typeface="B Titr" panose="00000700000000000000" pitchFamily="2" charset="-78"/>
              </a:rPr>
              <a:t>شناخت بستر تحقیق</a:t>
            </a:r>
            <a:endParaRPr lang="en-US" sz="1600" dirty="0">
              <a:cs typeface="B Titr" panose="00000700000000000000" pitchFamily="2" charset="-78"/>
            </a:endParaRPr>
          </a:p>
        </p:txBody>
      </p:sp>
      <p:sp>
        <p:nvSpPr>
          <p:cNvPr id="26" name="Rounded Rectangle 25">
            <a:hlinkClick r:id="rId8" action="ppaction://hlinksldjump"/>
          </p:cNvPr>
          <p:cNvSpPr/>
          <p:nvPr userDrawn="1"/>
        </p:nvSpPr>
        <p:spPr>
          <a:xfrm>
            <a:off x="7662835" y="3874732"/>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نتایج و بحث</a:t>
            </a:r>
            <a:endParaRPr lang="en-US" dirty="0">
              <a:cs typeface="B Titr" panose="00000700000000000000" pitchFamily="2" charset="-78"/>
            </a:endParaRPr>
          </a:p>
        </p:txBody>
      </p:sp>
    </p:spTree>
    <p:extLst>
      <p:ext uri="{BB962C8B-B14F-4D97-AF65-F5344CB8AC3E}">
        <p14:creationId xmlns:p14="http://schemas.microsoft.com/office/powerpoint/2010/main" val="408288040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590971" y="0"/>
            <a:ext cx="1565414" cy="685800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35462" cy="6526924"/>
          </a:xfrm>
          <a:prstGeom prst="rect">
            <a:avLst/>
          </a:prstGeom>
        </p:spPr>
      </p:pic>
      <p:sp>
        <p:nvSpPr>
          <p:cNvPr id="23" name="Title 1"/>
          <p:cNvSpPr>
            <a:spLocks noGrp="1"/>
          </p:cNvSpPr>
          <p:nvPr>
            <p:ph type="title"/>
          </p:nvPr>
        </p:nvSpPr>
        <p:spPr>
          <a:xfrm>
            <a:off x="628650" y="365127"/>
            <a:ext cx="6567719" cy="636360"/>
          </a:xfrm>
        </p:spPr>
        <p:txBody>
          <a:bodyPr>
            <a:noAutofit/>
          </a:bodyPr>
          <a:lstStyle>
            <a:lvl1pPr algn="ctr" rtl="1">
              <a:defRPr sz="4000"/>
            </a:lvl1pPr>
          </a:lstStyle>
          <a:p>
            <a:r>
              <a:rPr lang="en-US" dirty="0" smtClean="0"/>
              <a:t>Click to edit Master title style</a:t>
            </a:r>
            <a:endParaRPr lang="en-US" dirty="0"/>
          </a:p>
        </p:txBody>
      </p:sp>
      <p:sp>
        <p:nvSpPr>
          <p:cNvPr id="24" name="Content Placeholder 2"/>
          <p:cNvSpPr>
            <a:spLocks noGrp="1"/>
          </p:cNvSpPr>
          <p:nvPr>
            <p:ph idx="1"/>
          </p:nvPr>
        </p:nvSpPr>
        <p:spPr>
          <a:xfrm>
            <a:off x="628650" y="1122935"/>
            <a:ext cx="6567719" cy="5277865"/>
          </a:xfrm>
        </p:spPr>
        <p:txBody>
          <a:bodyPr>
            <a:normAutofit/>
          </a:bodyPr>
          <a:lstStyle>
            <a:lvl1pPr marL="228600" indent="-228600" algn="just" rtl="1">
              <a:lnSpc>
                <a:spcPct val="150000"/>
              </a:lnSpc>
              <a:buFont typeface="Wingdings" panose="05000000000000000000" pitchFamily="2" charset="2"/>
              <a:buChar char="v"/>
              <a:defRPr sz="2000"/>
            </a:lvl1pPr>
            <a:lvl2pPr marL="685800" indent="-228600" algn="just" rtl="1">
              <a:lnSpc>
                <a:spcPct val="150000"/>
              </a:lnSpc>
              <a:buFont typeface="Wingdings" panose="05000000000000000000" pitchFamily="2" charset="2"/>
              <a:buChar char="v"/>
              <a:defRPr sz="2000"/>
            </a:lvl2pPr>
            <a:lvl3pPr marL="1143000" indent="-228600" algn="just" rtl="1">
              <a:lnSpc>
                <a:spcPct val="150000"/>
              </a:lnSpc>
              <a:buFont typeface="Wingdings" panose="05000000000000000000" pitchFamily="2" charset="2"/>
              <a:buChar char="v"/>
              <a:defRPr sz="2000"/>
            </a:lvl3pPr>
            <a:lvl4pPr marL="1600200" indent="-228600" algn="just" rtl="1">
              <a:lnSpc>
                <a:spcPct val="150000"/>
              </a:lnSpc>
              <a:buFont typeface="Wingdings" panose="05000000000000000000" pitchFamily="2" charset="2"/>
              <a:buChar char="v"/>
              <a:defRPr sz="2000"/>
            </a:lvl4pPr>
            <a:lvl5pPr marL="2057400" indent="-228600" algn="just" rtl="1">
              <a:lnSpc>
                <a:spcPct val="150000"/>
              </a:lnSpc>
              <a:buFont typeface="Wingdings" panose="05000000000000000000" pitchFamily="2" charset="2"/>
              <a:buChar char="v"/>
              <a:defRPr sz="2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Rounded Rectangle 27">
            <a:hlinkClick r:id="rId4" action="ppaction://hlinksldjump"/>
          </p:cNvPr>
          <p:cNvSpPr/>
          <p:nvPr userDrawn="1"/>
        </p:nvSpPr>
        <p:spPr>
          <a:xfrm>
            <a:off x="7662835" y="4738840"/>
            <a:ext cx="1703746" cy="573024"/>
          </a:xfrm>
          <a:prstGeom prst="roundRect">
            <a:avLst/>
          </a:prstGeom>
          <a:solidFill>
            <a:srgbClr val="FF623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نتیجه گیری</a:t>
            </a:r>
            <a:endParaRPr lang="en-US" dirty="0">
              <a:solidFill>
                <a:schemeClr val="tx1"/>
              </a:solidFill>
              <a:cs typeface="B Titr" panose="00000700000000000000" pitchFamily="2" charset="-78"/>
            </a:endParaRPr>
          </a:p>
        </p:txBody>
      </p:sp>
      <p:sp>
        <p:nvSpPr>
          <p:cNvPr id="30" name="Rounded Rectangle 29">
            <a:hlinkClick r:id="rId4" action="ppaction://hlinksldjump"/>
          </p:cNvPr>
          <p:cNvSpPr/>
          <p:nvPr userDrawn="1"/>
        </p:nvSpPr>
        <p:spPr>
          <a:xfrm>
            <a:off x="7662835" y="3874732"/>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نتایج و بحث</a:t>
            </a:r>
            <a:endParaRPr lang="en-US" dirty="0">
              <a:cs typeface="B Titr" panose="00000700000000000000" pitchFamily="2" charset="-78"/>
            </a:endParaRPr>
          </a:p>
        </p:txBody>
      </p:sp>
      <p:sp>
        <p:nvSpPr>
          <p:cNvPr id="32" name="Rectangle 31"/>
          <p:cNvSpPr/>
          <p:nvPr userDrawn="1"/>
        </p:nvSpPr>
        <p:spPr>
          <a:xfrm>
            <a:off x="0" y="6522248"/>
            <a:ext cx="9156384" cy="335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userDrawn="1"/>
        </p:nvSpPr>
        <p:spPr>
          <a:xfrm>
            <a:off x="7747112" y="5545202"/>
            <a:ext cx="851873" cy="743712"/>
          </a:xfrm>
          <a:prstGeom prst="flowChartConnector">
            <a:avLst/>
          </a:prstGeom>
          <a:solidFill>
            <a:schemeClr val="accent5">
              <a:lumMod val="75000"/>
            </a:schemeClr>
          </a:solidFill>
          <a:ln>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fld id="{4A3DC46E-B9DE-4987-BD74-60368F695447}" type="slidenum">
              <a:rPr lang="fa-IR" sz="2400" smtClean="0"/>
              <a:pPr marL="0" marR="0" indent="0" algn="ctr" defTabSz="914400" rtl="0" eaLnBrk="1" fontAlgn="auto" latinLnBrk="0" hangingPunct="1">
                <a:lnSpc>
                  <a:spcPct val="100000"/>
                </a:lnSpc>
                <a:spcBef>
                  <a:spcPts val="0"/>
                </a:spcBef>
                <a:spcAft>
                  <a:spcPts val="0"/>
                </a:spcAft>
                <a:buClrTx/>
                <a:buSzTx/>
                <a:buFontTx/>
                <a:buNone/>
                <a:tabLst/>
                <a:defRPr/>
              </a:pPr>
              <a:t>‹#›</a:t>
            </a:fld>
            <a:endParaRPr lang="fa-IR" sz="2400" dirty="0" smtClean="0"/>
          </a:p>
        </p:txBody>
      </p:sp>
      <p:sp>
        <p:nvSpPr>
          <p:cNvPr id="37" name="Isosceles Triangle 36">
            <a:hlinkClick r:id="" action="ppaction://hlinkshowjump?jump=previousslide"/>
          </p:cNvPr>
          <p:cNvSpPr/>
          <p:nvPr userDrawn="1"/>
        </p:nvSpPr>
        <p:spPr>
          <a:xfrm rot="16200000">
            <a:off x="7381420" y="5759894"/>
            <a:ext cx="364617" cy="314325"/>
          </a:xfrm>
          <a:prstGeom prst="triangl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hlinkClick r:id="" action="ppaction://hlinkshowjump?jump=nextslide"/>
          </p:cNvPr>
          <p:cNvSpPr/>
          <p:nvPr userDrawn="1"/>
        </p:nvSpPr>
        <p:spPr>
          <a:xfrm rot="5400000" flipH="1">
            <a:off x="8600060" y="5759895"/>
            <a:ext cx="364617" cy="314325"/>
          </a:xfrm>
          <a:prstGeom prst="triangl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hlinkClick r:id="rId5" action="ppaction://hlinksldjump"/>
          </p:cNvPr>
          <p:cNvSpPr/>
          <p:nvPr userDrawn="1"/>
        </p:nvSpPr>
        <p:spPr>
          <a:xfrm>
            <a:off x="7662835" y="1282408"/>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a-IR" dirty="0">
                <a:cs typeface="B Titr" panose="00000700000000000000" pitchFamily="2" charset="-78"/>
              </a:rPr>
              <a:t>مروری بر پیشینه</a:t>
            </a:r>
            <a:endParaRPr lang="en-US" dirty="0">
              <a:cs typeface="B Titr" panose="00000700000000000000" pitchFamily="2" charset="-78"/>
            </a:endParaRPr>
          </a:p>
        </p:txBody>
      </p:sp>
      <p:sp>
        <p:nvSpPr>
          <p:cNvPr id="19" name="Rounded Rectangle 18">
            <a:hlinkClick r:id="rId6" action="ppaction://hlinksldjump"/>
          </p:cNvPr>
          <p:cNvSpPr/>
          <p:nvPr userDrawn="1"/>
        </p:nvSpPr>
        <p:spPr>
          <a:xfrm>
            <a:off x="7662835" y="422872"/>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کلیات</a:t>
            </a:r>
            <a:endParaRPr lang="en-US" dirty="0">
              <a:cs typeface="B Titr" panose="00000700000000000000" pitchFamily="2" charset="-78"/>
            </a:endParaRPr>
          </a:p>
        </p:txBody>
      </p:sp>
      <p:sp>
        <p:nvSpPr>
          <p:cNvPr id="20" name="Rounded Rectangle 19">
            <a:hlinkClick r:id="rId7" action="ppaction://hlinksldjump"/>
          </p:cNvPr>
          <p:cNvSpPr/>
          <p:nvPr userDrawn="1"/>
        </p:nvSpPr>
        <p:spPr>
          <a:xfrm>
            <a:off x="7662835" y="2146516"/>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cs typeface="B Titr" panose="00000700000000000000" pitchFamily="2" charset="-78"/>
              </a:rPr>
              <a:t>روش تحقیق</a:t>
            </a:r>
            <a:endParaRPr lang="en-US" dirty="0">
              <a:cs typeface="B Titr" panose="00000700000000000000" pitchFamily="2" charset="-78"/>
            </a:endParaRPr>
          </a:p>
        </p:txBody>
      </p:sp>
      <p:sp>
        <p:nvSpPr>
          <p:cNvPr id="21" name="Rounded Rectangle 20">
            <a:hlinkClick r:id="rId8" action="ppaction://hlinksldjump"/>
          </p:cNvPr>
          <p:cNvSpPr/>
          <p:nvPr userDrawn="1"/>
        </p:nvSpPr>
        <p:spPr>
          <a:xfrm>
            <a:off x="7662835" y="3010624"/>
            <a:ext cx="1703746" cy="573024"/>
          </a:xfrm>
          <a:prstGeom prst="round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cs typeface="B Titr" panose="00000700000000000000" pitchFamily="2" charset="-78"/>
              </a:rPr>
              <a:t>شناخت بستر تحقیق</a:t>
            </a:r>
            <a:endParaRPr lang="en-US" sz="1600" dirty="0">
              <a:cs typeface="B Titr" panose="00000700000000000000" pitchFamily="2" charset="-78"/>
            </a:endParaRPr>
          </a:p>
        </p:txBody>
      </p:sp>
      <p:sp>
        <p:nvSpPr>
          <p:cNvPr id="25" name="Rounded Rectangle 24"/>
          <p:cNvSpPr/>
          <p:nvPr userDrawn="1"/>
        </p:nvSpPr>
        <p:spPr>
          <a:xfrm>
            <a:off x="2075543" y="6522248"/>
            <a:ext cx="4310743" cy="352234"/>
          </a:xfrm>
          <a:prstGeom prst="roundRect">
            <a:avLst/>
          </a:prstGeom>
          <a:noFill/>
          <a:ln w="12700">
            <a:solidFill>
              <a:schemeClr val="tx1">
                <a:lumMod val="50000"/>
                <a:lumOff val="50000"/>
              </a:schemeClr>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r" rtl="1"/>
            <a:r>
              <a:rPr lang="fa-IR" sz="1800" b="0" kern="1200" dirty="0" smtClean="0">
                <a:solidFill>
                  <a:srgbClr val="FFFFFF"/>
                </a:solidFill>
                <a:effectLst/>
                <a:latin typeface="+mn-lt"/>
                <a:ea typeface="+mn-ea"/>
                <a:cs typeface="+mn-cs"/>
              </a:rPr>
              <a:t>طراحی کلینیک کودکان در اهواز  با رویکرد کاهش استرس</a:t>
            </a:r>
          </a:p>
        </p:txBody>
      </p:sp>
    </p:spTree>
    <p:extLst>
      <p:ext uri="{BB962C8B-B14F-4D97-AF65-F5344CB8AC3E}">
        <p14:creationId xmlns:p14="http://schemas.microsoft.com/office/powerpoint/2010/main" val="327941055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191A2-13ED-48B1-9042-A4E5979FA8FE}"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BFF92-ED36-4C7E-9C76-E831FBF1AD14}" type="slidenum">
              <a:rPr lang="en-US" smtClean="0"/>
              <a:t>‹#›</a:t>
            </a:fld>
            <a:endParaRPr lang="en-US"/>
          </a:p>
        </p:txBody>
      </p:sp>
      <p:sp>
        <p:nvSpPr>
          <p:cNvPr id="7" name="Rounded Rectangle 6"/>
          <p:cNvSpPr/>
          <p:nvPr userDrawn="1"/>
        </p:nvSpPr>
        <p:spPr>
          <a:xfrm>
            <a:off x="7420356" y="1222248"/>
            <a:ext cx="1277810" cy="573024"/>
          </a:xfrm>
          <a:prstGeom prst="round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800" dirty="0" smtClean="0">
                <a:cs typeface="B Titr" panose="00000700000000000000" pitchFamily="2" charset="-78"/>
              </a:rPr>
              <a:t>مروری بر پیشینه</a:t>
            </a:r>
            <a:endParaRPr lang="en-US" sz="1800" dirty="0">
              <a:cs typeface="B Titr" panose="00000700000000000000" pitchFamily="2" charset="-78"/>
            </a:endParaRPr>
          </a:p>
        </p:txBody>
      </p:sp>
      <p:sp>
        <p:nvSpPr>
          <p:cNvPr id="8" name="Rounded Rectangle 7"/>
          <p:cNvSpPr/>
          <p:nvPr userDrawn="1"/>
        </p:nvSpPr>
        <p:spPr>
          <a:xfrm>
            <a:off x="7420356" y="2086356"/>
            <a:ext cx="1277810" cy="57302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800" dirty="0" smtClean="0">
                <a:cs typeface="B Titr" panose="00000700000000000000" pitchFamily="2" charset="-78"/>
              </a:rPr>
              <a:t>مواد و روش‌ها</a:t>
            </a:r>
            <a:endParaRPr lang="en-US" sz="1800" dirty="0">
              <a:cs typeface="B Titr" panose="00000700000000000000" pitchFamily="2" charset="-78"/>
            </a:endParaRPr>
          </a:p>
        </p:txBody>
      </p:sp>
      <p:sp>
        <p:nvSpPr>
          <p:cNvPr id="9" name="Rounded Rectangle 8"/>
          <p:cNvSpPr/>
          <p:nvPr userDrawn="1"/>
        </p:nvSpPr>
        <p:spPr>
          <a:xfrm>
            <a:off x="7420356" y="4678680"/>
            <a:ext cx="1277810" cy="57302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800" dirty="0" smtClean="0">
                <a:cs typeface="B Titr" panose="00000700000000000000" pitchFamily="2" charset="-78"/>
              </a:rPr>
              <a:t>پیشنهادات</a:t>
            </a:r>
            <a:endParaRPr lang="en-US" sz="1800" dirty="0">
              <a:cs typeface="B Titr" panose="00000700000000000000" pitchFamily="2" charset="-78"/>
            </a:endParaRPr>
          </a:p>
        </p:txBody>
      </p:sp>
      <p:sp>
        <p:nvSpPr>
          <p:cNvPr id="10" name="Rounded Rectangle 9"/>
          <p:cNvSpPr/>
          <p:nvPr userDrawn="1"/>
        </p:nvSpPr>
        <p:spPr>
          <a:xfrm>
            <a:off x="7420356" y="2950464"/>
            <a:ext cx="1277810" cy="57302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800" dirty="0" smtClean="0">
                <a:cs typeface="B Titr" panose="00000700000000000000" pitchFamily="2" charset="-78"/>
              </a:rPr>
              <a:t>نتایج و بحث</a:t>
            </a:r>
            <a:endParaRPr lang="en-US" sz="1800" dirty="0">
              <a:cs typeface="B Titr" panose="00000700000000000000" pitchFamily="2" charset="-78"/>
            </a:endParaRPr>
          </a:p>
        </p:txBody>
      </p:sp>
      <p:sp>
        <p:nvSpPr>
          <p:cNvPr id="11" name="Rounded Rectangle 10"/>
          <p:cNvSpPr/>
          <p:nvPr userDrawn="1"/>
        </p:nvSpPr>
        <p:spPr>
          <a:xfrm>
            <a:off x="7420356" y="3814572"/>
            <a:ext cx="1277810" cy="57302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800" dirty="0" smtClean="0">
                <a:cs typeface="B Titr" panose="00000700000000000000" pitchFamily="2" charset="-78"/>
              </a:rPr>
              <a:t>نتیجه گیری</a:t>
            </a:r>
            <a:endParaRPr lang="en-US" sz="1800" dirty="0">
              <a:cs typeface="B Titr" panose="00000700000000000000" pitchFamily="2" charset="-78"/>
            </a:endParaRPr>
          </a:p>
        </p:txBody>
      </p:sp>
      <p:sp>
        <p:nvSpPr>
          <p:cNvPr id="12" name="Rounded Rectangle 11"/>
          <p:cNvSpPr/>
          <p:nvPr userDrawn="1"/>
        </p:nvSpPr>
        <p:spPr>
          <a:xfrm>
            <a:off x="7420356" y="362712"/>
            <a:ext cx="1277810" cy="57302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800" dirty="0" smtClean="0">
                <a:cs typeface="B Titr" panose="00000700000000000000" pitchFamily="2" charset="-78"/>
              </a:rPr>
              <a:t>مقدمه</a:t>
            </a:r>
            <a:endParaRPr lang="en-US" sz="1800" dirty="0">
              <a:cs typeface="B Titr" panose="00000700000000000000" pitchFamily="2" charset="-78"/>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96490" y="213360"/>
            <a:ext cx="647510" cy="863346"/>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flipH="1">
            <a:off x="8496491" y="999072"/>
            <a:ext cx="656796" cy="1014513"/>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502272" y="1899667"/>
            <a:ext cx="747153" cy="796963"/>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402116" y="2650661"/>
            <a:ext cx="788033" cy="1050710"/>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484379" y="3685413"/>
            <a:ext cx="623507" cy="831342"/>
          </a:xfrm>
          <a:prstGeom prst="rect">
            <a:avLst/>
          </a:prstGeom>
        </p:spPr>
      </p:pic>
      <p:pic>
        <p:nvPicPr>
          <p:cNvPr id="18" name="Picture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8484380" y="4500798"/>
            <a:ext cx="649895" cy="866527"/>
          </a:xfrm>
          <a:prstGeom prst="rect">
            <a:avLst/>
          </a:prstGeom>
        </p:spPr>
      </p:pic>
      <p:sp>
        <p:nvSpPr>
          <p:cNvPr id="19" name="Rounded Rectangle 18"/>
          <p:cNvSpPr/>
          <p:nvPr userDrawn="1"/>
        </p:nvSpPr>
        <p:spPr>
          <a:xfrm>
            <a:off x="91440" y="5730240"/>
            <a:ext cx="7424928" cy="743712"/>
          </a:xfrm>
          <a:prstGeom prst="round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r" rtl="1"/>
            <a:r>
              <a:rPr lang="fa-IR" sz="1800" dirty="0" smtClean="0">
                <a:cs typeface="B Titr" panose="00000700000000000000" pitchFamily="2" charset="-78"/>
              </a:rPr>
              <a:t>عنوان پایان نامه:</a:t>
            </a:r>
            <a:endParaRPr lang="en-US" sz="1800" dirty="0">
              <a:cs typeface="B Titr" panose="00000700000000000000" pitchFamily="2" charset="-78"/>
            </a:endParaRPr>
          </a:p>
        </p:txBody>
      </p:sp>
      <p:sp>
        <p:nvSpPr>
          <p:cNvPr id="20" name="Flowchart: Connector 19"/>
          <p:cNvSpPr/>
          <p:nvPr userDrawn="1"/>
        </p:nvSpPr>
        <p:spPr>
          <a:xfrm>
            <a:off x="8157228" y="5542788"/>
            <a:ext cx="638905" cy="743712"/>
          </a:xfrm>
          <a:prstGeom prst="flowChartConnector">
            <a:avLst/>
          </a:prstGeom>
          <a:effectLst>
            <a:outerShdw blurRad="57150" dist="19050" dir="5400000" algn="ctr" rotWithShape="0">
              <a:srgbClr val="000000">
                <a:alpha val="63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400" dirty="0" smtClean="0">
                <a:cs typeface="B Titr" panose="00000700000000000000" pitchFamily="2" charset="-78"/>
              </a:rPr>
              <a:t>3</a:t>
            </a:r>
            <a:endParaRPr lang="en-US" sz="2400" dirty="0">
              <a:cs typeface="B Titr" panose="00000700000000000000" pitchFamily="2" charset="-78"/>
            </a:endParaRPr>
          </a:p>
        </p:txBody>
      </p:sp>
      <p:sp>
        <p:nvSpPr>
          <p:cNvPr id="21" name="Action Button: Back or Previous 20">
            <a:hlinkClick r:id="" action="ppaction://hlinkshowjump?jump=previousslide" highlightClick="1"/>
          </p:cNvPr>
          <p:cNvSpPr/>
          <p:nvPr userDrawn="1"/>
        </p:nvSpPr>
        <p:spPr>
          <a:xfrm>
            <a:off x="7833363" y="5797296"/>
            <a:ext cx="277717" cy="3718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Action Button: Forward or Next 21">
            <a:hlinkClick r:id="" action="ppaction://hlinkshowjump?jump=nextslide" highlightClick="1"/>
          </p:cNvPr>
          <p:cNvSpPr/>
          <p:nvPr userDrawn="1"/>
        </p:nvSpPr>
        <p:spPr>
          <a:xfrm>
            <a:off x="8820246" y="5798497"/>
            <a:ext cx="287641" cy="36945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29904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191A2-13ED-48B1-9042-A4E5979FA8FE}"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2887134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191A2-13ED-48B1-9042-A4E5979FA8FE}"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213861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D2C49D-2A1C-47E4-930B-DEB3867C439F}"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313BE-8ED7-4210-A32D-E3451C344B79}" type="slidenum">
              <a:rPr lang="en-US" smtClean="0"/>
              <a:t>‹#›</a:t>
            </a:fld>
            <a:endParaRPr lang="en-US"/>
          </a:p>
        </p:txBody>
      </p:sp>
    </p:spTree>
    <p:extLst>
      <p:ext uri="{BB962C8B-B14F-4D97-AF65-F5344CB8AC3E}">
        <p14:creationId xmlns:p14="http://schemas.microsoft.com/office/powerpoint/2010/main" val="1104595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191A2-13ED-48B1-9042-A4E5979FA8FE}"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2286581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191A2-13ED-48B1-9042-A4E5979FA8FE}"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BFF92-ED36-4C7E-9C76-E831FBF1AD14}" type="slidenum">
              <a:rPr lang="en-US" smtClean="0"/>
              <a:t>‹#›</a:t>
            </a:fld>
            <a:endParaRPr lang="en-US"/>
          </a:p>
        </p:txBody>
      </p:sp>
    </p:spTree>
    <p:extLst>
      <p:ext uri="{BB962C8B-B14F-4D97-AF65-F5344CB8AC3E}">
        <p14:creationId xmlns:p14="http://schemas.microsoft.com/office/powerpoint/2010/main" val="65350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D2C49D-2A1C-47E4-930B-DEB3867C439F}"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313BE-8ED7-4210-A32D-E3451C344B79}" type="slidenum">
              <a:rPr lang="en-US" smtClean="0"/>
              <a:t>‹#›</a:t>
            </a:fld>
            <a:endParaRPr lang="en-US"/>
          </a:p>
        </p:txBody>
      </p:sp>
    </p:spTree>
    <p:extLst>
      <p:ext uri="{BB962C8B-B14F-4D97-AF65-F5344CB8AC3E}">
        <p14:creationId xmlns:p14="http://schemas.microsoft.com/office/powerpoint/2010/main" val="18896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D2C49D-2A1C-47E4-930B-DEB3867C439F}"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313BE-8ED7-4210-A32D-E3451C344B79}" type="slidenum">
              <a:rPr lang="en-US" smtClean="0"/>
              <a:t>‹#›</a:t>
            </a:fld>
            <a:endParaRPr lang="en-US"/>
          </a:p>
        </p:txBody>
      </p:sp>
    </p:spTree>
    <p:extLst>
      <p:ext uri="{BB962C8B-B14F-4D97-AF65-F5344CB8AC3E}">
        <p14:creationId xmlns:p14="http://schemas.microsoft.com/office/powerpoint/2010/main" val="104751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2C49D-2A1C-47E4-930B-DEB3867C439F}"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313BE-8ED7-4210-A32D-E3451C344B79}" type="slidenum">
              <a:rPr lang="en-US" smtClean="0"/>
              <a:t>‹#›</a:t>
            </a:fld>
            <a:endParaRPr lang="en-US"/>
          </a:p>
        </p:txBody>
      </p:sp>
    </p:spTree>
    <p:extLst>
      <p:ext uri="{BB962C8B-B14F-4D97-AF65-F5344CB8AC3E}">
        <p14:creationId xmlns:p14="http://schemas.microsoft.com/office/powerpoint/2010/main" val="163042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D2C49D-2A1C-47E4-930B-DEB3867C439F}"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313BE-8ED7-4210-A32D-E3451C344B79}" type="slidenum">
              <a:rPr lang="en-US" smtClean="0"/>
              <a:t>‹#›</a:t>
            </a:fld>
            <a:endParaRPr lang="en-US"/>
          </a:p>
        </p:txBody>
      </p:sp>
    </p:spTree>
    <p:extLst>
      <p:ext uri="{BB962C8B-B14F-4D97-AF65-F5344CB8AC3E}">
        <p14:creationId xmlns:p14="http://schemas.microsoft.com/office/powerpoint/2010/main" val="264120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D2C49D-2A1C-47E4-930B-DEB3867C439F}"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313BE-8ED7-4210-A32D-E3451C344B79}" type="slidenum">
              <a:rPr lang="en-US" smtClean="0"/>
              <a:t>‹#›</a:t>
            </a:fld>
            <a:endParaRPr lang="en-US"/>
          </a:p>
        </p:txBody>
      </p:sp>
    </p:spTree>
    <p:extLst>
      <p:ext uri="{BB962C8B-B14F-4D97-AF65-F5344CB8AC3E}">
        <p14:creationId xmlns:p14="http://schemas.microsoft.com/office/powerpoint/2010/main" val="234337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2C49D-2A1C-47E4-930B-DEB3867C439F}" type="datetimeFigureOut">
              <a:rPr lang="en-US" smtClean="0"/>
              <a:t>3/24/2020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313BE-8ED7-4210-A32D-E3451C344B79}" type="slidenum">
              <a:rPr lang="en-US" smtClean="0"/>
              <a:t>‹#›</a:t>
            </a:fld>
            <a:endParaRPr lang="en-US"/>
          </a:p>
        </p:txBody>
      </p:sp>
    </p:spTree>
    <p:extLst>
      <p:ext uri="{BB962C8B-B14F-4D97-AF65-F5344CB8AC3E}">
        <p14:creationId xmlns:p14="http://schemas.microsoft.com/office/powerpoint/2010/main" val="21720041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D2C49D-2A1C-47E4-930B-DEB3867C439F}" type="datetimeFigureOut">
              <a:rPr lang="en-US" smtClean="0"/>
              <a:t>3/24/2020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15313BE-8ED7-4210-A32D-E3451C344B79}" type="slidenum">
              <a:rPr lang="en-US" smtClean="0"/>
              <a:t>‹#›</a:t>
            </a:fld>
            <a:endParaRPr lang="en-US"/>
          </a:p>
        </p:txBody>
      </p:sp>
    </p:spTree>
    <p:extLst>
      <p:ext uri="{BB962C8B-B14F-4D97-AF65-F5344CB8AC3E}">
        <p14:creationId xmlns:p14="http://schemas.microsoft.com/office/powerpoint/2010/main" val="160811164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699" r:id="rId20"/>
    <p:sldLayoutId id="2147483700" r:id="rId21"/>
    <p:sldLayoutId id="2147483701" r:id="rId22"/>
    <p:sldLayoutId id="2147483702" r:id="rId23"/>
    <p:sldLayoutId id="2147483703" r:id="rId24"/>
    <p:sldLayoutId id="2147483704" r:id="rId25"/>
    <p:sldLayoutId id="2147483660" r:id="rId26"/>
    <p:sldLayoutId id="2147483661" r:id="rId27"/>
    <p:sldLayoutId id="2147483662" r:id="rId28"/>
    <p:sldLayoutId id="2147483663" r:id="rId29"/>
    <p:sldLayoutId id="2147483676" r:id="rId30"/>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85419293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548" y="621547"/>
            <a:ext cx="7968080" cy="5816977"/>
          </a:xfrm>
          <a:prstGeom prst="rect">
            <a:avLst/>
          </a:prstGeom>
        </p:spPr>
        <p:txBody>
          <a:bodyPr wrap="square">
            <a:spAutoFit/>
          </a:bodyPr>
          <a:lstStyle/>
          <a:p>
            <a:pPr marL="285750" indent="-285750" algn="r" rtl="1">
              <a:lnSpc>
                <a:spcPct val="200000"/>
              </a:lnSpc>
              <a:spcAft>
                <a:spcPts val="0"/>
              </a:spcAft>
              <a:buFont typeface="Arial" panose="020B0604020202020204" pitchFamily="34" charset="0"/>
              <a:buChar char="•"/>
              <a:tabLst>
                <a:tab pos="2865755" algn="ctr"/>
                <a:tab pos="5731510" algn="r"/>
              </a:tabLst>
            </a:pPr>
            <a:r>
              <a:rPr lang="fa-IR" b="1" dirty="0" smtClean="0"/>
              <a:t>مجموعه ای از فرآیند ها: تکنیک ها و فرآیندهای متعدد مدیریتی برای کنترل زمان، هزینه، کیفیت، تغییرات، ریسک و مسائل می باشد.</a:t>
            </a:r>
          </a:p>
          <a:p>
            <a:pPr marL="285750" indent="-285750" algn="r" rtl="1">
              <a:lnSpc>
                <a:spcPct val="200000"/>
              </a:lnSpc>
              <a:spcAft>
                <a:spcPts val="0"/>
              </a:spcAft>
              <a:buFont typeface="Arial" panose="020B0604020202020204" pitchFamily="34" charset="0"/>
              <a:buChar char="•"/>
              <a:tabLst>
                <a:tab pos="2865755" algn="ctr"/>
                <a:tab pos="5731510" algn="r"/>
              </a:tabLst>
            </a:pPr>
            <a:r>
              <a:rPr lang="fa-IR" b="1" dirty="0" smtClean="0"/>
              <a:t>هر پروژه ساده یا پیچیده شامل پنج فرآیند اصلی آغاز، برنامه ریزی، اجرا، کنترل و اتمام می باشد.</a:t>
            </a:r>
          </a:p>
          <a:p>
            <a:pPr marL="285750" indent="-285750" algn="r" rtl="1">
              <a:lnSpc>
                <a:spcPct val="200000"/>
              </a:lnSpc>
              <a:spcAft>
                <a:spcPts val="0"/>
              </a:spcAft>
              <a:buFont typeface="Arial" panose="020B0604020202020204" pitchFamily="34" charset="0"/>
              <a:buChar char="•"/>
              <a:tabLst>
                <a:tab pos="2865755" algn="ctr"/>
                <a:tab pos="5731510" algn="r"/>
              </a:tabLst>
            </a:pPr>
            <a:endParaRPr lang="fa-IR" b="1" dirty="0"/>
          </a:p>
          <a:p>
            <a:pPr marL="285750" indent="-285750" algn="r" rtl="1">
              <a:lnSpc>
                <a:spcPct val="200000"/>
              </a:lnSpc>
              <a:spcAft>
                <a:spcPts val="0"/>
              </a:spcAft>
              <a:buFont typeface="Wingdings" panose="05000000000000000000" pitchFamily="2" charset="2"/>
              <a:buChar char="ü"/>
              <a:tabLst>
                <a:tab pos="2865755" algn="ctr"/>
                <a:tab pos="5731510" algn="r"/>
              </a:tabLst>
            </a:pPr>
            <a:r>
              <a:rPr lang="fa-IR" sz="2400" b="1" dirty="0" smtClean="0"/>
              <a:t>فرآیند آغاز :</a:t>
            </a:r>
          </a:p>
          <a:p>
            <a:pPr algn="r" rtl="1">
              <a:lnSpc>
                <a:spcPct val="200000"/>
              </a:lnSpc>
              <a:spcAft>
                <a:spcPts val="0"/>
              </a:spcAft>
              <a:tabLst>
                <a:tab pos="2865755" algn="ctr"/>
                <a:tab pos="5731510" algn="r"/>
              </a:tabLst>
            </a:pPr>
            <a:r>
              <a:rPr lang="fa-IR" b="1" dirty="0" smtClean="0"/>
              <a:t>فرآیند آغاز یک پروژه مشخص می کند که چه کاری قرار است انجام شود. این فرآیند بسته به سادگی یا پیچیدگی پروژه، ممکن است از رسمیت کمتر یا بیشتری برخوردار باشد. ولی به هر حال بهتر است آغاز پروژه همواره به صورت مکتوب باشد.</a:t>
            </a:r>
          </a:p>
        </p:txBody>
      </p:sp>
    </p:spTree>
    <p:extLst>
      <p:ext uri="{BB962C8B-B14F-4D97-AF65-F5344CB8AC3E}">
        <p14:creationId xmlns:p14="http://schemas.microsoft.com/office/powerpoint/2010/main" val="263855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576" y="1231147"/>
            <a:ext cx="7968080" cy="4154984"/>
          </a:xfrm>
          <a:prstGeom prst="rect">
            <a:avLst/>
          </a:prstGeom>
        </p:spPr>
        <p:txBody>
          <a:bodyPr wrap="square">
            <a:spAutoFit/>
          </a:bodyPr>
          <a:lstStyle/>
          <a:p>
            <a:pPr marL="285750" indent="-285750" algn="r" rtl="1">
              <a:lnSpc>
                <a:spcPct val="200000"/>
              </a:lnSpc>
              <a:spcAft>
                <a:spcPts val="0"/>
              </a:spcAft>
              <a:buFont typeface="Wingdings" panose="05000000000000000000" pitchFamily="2" charset="2"/>
              <a:buChar char="ü"/>
              <a:tabLst>
                <a:tab pos="2865755" algn="ctr"/>
                <a:tab pos="5731510" algn="r"/>
              </a:tabLst>
            </a:pPr>
            <a:r>
              <a:rPr lang="fa-IR" sz="2400" b="1" dirty="0" smtClean="0"/>
              <a:t>شناخت یک نیاز کسب و کاری :</a:t>
            </a:r>
          </a:p>
          <a:p>
            <a:pPr algn="r" rtl="1">
              <a:lnSpc>
                <a:spcPct val="200000"/>
              </a:lnSpc>
              <a:spcAft>
                <a:spcPts val="0"/>
              </a:spcAft>
              <a:tabLst>
                <a:tab pos="2865755" algn="ctr"/>
                <a:tab pos="5731510" algn="r"/>
              </a:tabLst>
            </a:pPr>
            <a:r>
              <a:rPr lang="fa-IR" b="1" dirty="0" smtClean="0"/>
              <a:t>در صورت عدم وجود یک نیاز کسب و کاری، پروژه ای هم وجود نخواهد داشت. اگر نحوه یاری رساندن یک پروژه به شرکت برای دستیابی به اهداف کسب و کاری مورد نظر، مشخص نیست بهتر است آن پروژه هرگز شروع نشود. در تعیین یک نیاز کسب و کاری، باید به این نکته توجه کرد که یک شکاف آشکار بین جایگاه موجود در کسب و کار و هدف مورد نظر وجود دارد.</a:t>
            </a:r>
          </a:p>
        </p:txBody>
      </p:sp>
    </p:spTree>
    <p:extLst>
      <p:ext uri="{BB962C8B-B14F-4D97-AF65-F5344CB8AC3E}">
        <p14:creationId xmlns:p14="http://schemas.microsoft.com/office/powerpoint/2010/main" val="170431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576" y="1231147"/>
            <a:ext cx="7968080" cy="4708981"/>
          </a:xfrm>
          <a:prstGeom prst="rect">
            <a:avLst/>
          </a:prstGeom>
        </p:spPr>
        <p:txBody>
          <a:bodyPr wrap="square">
            <a:spAutoFit/>
          </a:bodyPr>
          <a:lstStyle/>
          <a:p>
            <a:pPr marL="285750" indent="-285750" algn="r" rtl="1">
              <a:lnSpc>
                <a:spcPct val="200000"/>
              </a:lnSpc>
              <a:spcAft>
                <a:spcPts val="0"/>
              </a:spcAft>
              <a:buFont typeface="Wingdings" panose="05000000000000000000" pitchFamily="2" charset="2"/>
              <a:buChar char="ü"/>
              <a:tabLst>
                <a:tab pos="2865755" algn="ctr"/>
                <a:tab pos="5731510" algn="r"/>
              </a:tabLst>
            </a:pPr>
            <a:r>
              <a:rPr lang="fa-IR" sz="2400" b="1" dirty="0" smtClean="0"/>
              <a:t>تعیین راهکار ها :</a:t>
            </a:r>
          </a:p>
          <a:p>
            <a:pPr algn="r" rtl="1">
              <a:lnSpc>
                <a:spcPct val="200000"/>
              </a:lnSpc>
              <a:spcAft>
                <a:spcPts val="0"/>
              </a:spcAft>
              <a:tabLst>
                <a:tab pos="2865755" algn="ctr"/>
                <a:tab pos="5731510" algn="r"/>
              </a:tabLst>
            </a:pPr>
            <a:r>
              <a:rPr lang="fa-IR" b="1" dirty="0" smtClean="0"/>
              <a:t>برای پاسخ گویی به نیاز کسب و کاری تعیین شده باید راهکارهای مشخص شود.</a:t>
            </a:r>
          </a:p>
          <a:p>
            <a:pPr algn="r" rtl="1">
              <a:lnSpc>
                <a:spcPct val="200000"/>
              </a:lnSpc>
              <a:spcAft>
                <a:spcPts val="0"/>
              </a:spcAft>
              <a:tabLst>
                <a:tab pos="2865755" algn="ctr"/>
                <a:tab pos="5731510" algn="r"/>
              </a:tabLst>
            </a:pPr>
            <a:r>
              <a:rPr lang="fa-IR" b="1" dirty="0" smtClean="0"/>
              <a:t>مثال: تصمیم گرفته اید که نیاز افزایش رضایت مشتریان را تا پایان سال از 85% به 95% برسانید. راهکارهای ممکن برای اینکار می تواند نظر سنجی، استخدام نیروی انسانی، تلفیق کاتالوگ ها یا طراحی مجدد باشد. البته با یافتن اولین راهکار، نباید کار را شروع کرد، بلکه باید قبل از شروع، ایده های متعددی را بررسی نمود.</a:t>
            </a:r>
          </a:p>
        </p:txBody>
      </p:sp>
    </p:spTree>
    <p:extLst>
      <p:ext uri="{BB962C8B-B14F-4D97-AF65-F5344CB8AC3E}">
        <p14:creationId xmlns:p14="http://schemas.microsoft.com/office/powerpoint/2010/main" val="264291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91" y="117693"/>
            <a:ext cx="7968080" cy="6555641"/>
          </a:xfrm>
          <a:prstGeom prst="rect">
            <a:avLst/>
          </a:prstGeom>
        </p:spPr>
        <p:txBody>
          <a:bodyPr wrap="square">
            <a:spAutoFit/>
          </a:bodyPr>
          <a:lstStyle/>
          <a:p>
            <a:pPr marL="285750" indent="-285750" algn="r" rtl="1">
              <a:lnSpc>
                <a:spcPct val="200000"/>
              </a:lnSpc>
              <a:spcAft>
                <a:spcPts val="0"/>
              </a:spcAft>
              <a:buFont typeface="Wingdings" panose="05000000000000000000" pitchFamily="2" charset="2"/>
              <a:buChar char="ü"/>
              <a:tabLst>
                <a:tab pos="2865755" algn="ctr"/>
                <a:tab pos="5731510" algn="r"/>
              </a:tabLst>
            </a:pPr>
            <a:r>
              <a:rPr lang="fa-IR" sz="2400" b="1" dirty="0" smtClean="0"/>
              <a:t>تعیین معیارهای انتخاب :</a:t>
            </a:r>
          </a:p>
          <a:p>
            <a:pPr algn="r" rtl="1">
              <a:lnSpc>
                <a:spcPct val="200000"/>
              </a:lnSpc>
              <a:spcAft>
                <a:spcPts val="0"/>
              </a:spcAft>
              <a:tabLst>
                <a:tab pos="2865755" algn="ctr"/>
                <a:tab pos="5731510" algn="r"/>
              </a:tabLst>
            </a:pPr>
            <a:r>
              <a:rPr lang="fa-IR" b="1" dirty="0"/>
              <a:t>د</a:t>
            </a:r>
            <a:r>
              <a:rPr lang="fa-IR" b="1" dirty="0" smtClean="0"/>
              <a:t>ر این رابطه می توان معیارها را به اصلی و فرعی نیز تقسیم کرده و در زمان تصمیم گیری و انتخاب یک راهکار به آنها توجه کرد. بدیهی است معیار اصلی باید معیاری باشد که بیشترین رابطه را با نیاز کسب و کاری که تعریف شده است داشته باشد.</a:t>
            </a:r>
            <a:endParaRPr lang="fa-IR" b="1" dirty="0"/>
          </a:p>
          <a:p>
            <a:pPr marL="285750" indent="-285750" algn="r" rtl="1">
              <a:lnSpc>
                <a:spcPct val="200000"/>
              </a:lnSpc>
              <a:spcAft>
                <a:spcPts val="0"/>
              </a:spcAft>
              <a:buFont typeface="Wingdings" panose="05000000000000000000" pitchFamily="2" charset="2"/>
              <a:buChar char="ü"/>
              <a:tabLst>
                <a:tab pos="2865755" algn="ctr"/>
                <a:tab pos="5731510" algn="r"/>
              </a:tabLst>
            </a:pPr>
            <a:r>
              <a:rPr lang="fa-IR" sz="2400" b="1" dirty="0" smtClean="0"/>
              <a:t>تعیین بهترین راهکار :</a:t>
            </a:r>
          </a:p>
          <a:p>
            <a:pPr algn="r" rtl="1">
              <a:lnSpc>
                <a:spcPct val="200000"/>
              </a:lnSpc>
              <a:spcAft>
                <a:spcPts val="0"/>
              </a:spcAft>
              <a:tabLst>
                <a:tab pos="2865755" algn="ctr"/>
                <a:tab pos="5731510" algn="r"/>
              </a:tabLst>
            </a:pPr>
            <a:r>
              <a:rPr lang="fa-IR" b="1" dirty="0" smtClean="0"/>
              <a:t>برای تعیین بهترین راهکار، یک بعد ماتریسی موجود راهکارهای مدنظر و بعد دیگر آن معیارهای تعیین شده است. بنابراین لازم است تا تاثیر هر کدام از راهکارها بر اساس هر یک از معیارهای سنجیده شده و مشخص  گردد. سپس با جمع بندی نتایج حاصل و مقایسه آنها، تصمیم لازم درمورد بهترین راهکار اخذ گردد.</a:t>
            </a:r>
          </a:p>
        </p:txBody>
      </p:sp>
    </p:spTree>
    <p:extLst>
      <p:ext uri="{BB962C8B-B14F-4D97-AF65-F5344CB8AC3E}">
        <p14:creationId xmlns:p14="http://schemas.microsoft.com/office/powerpoint/2010/main" val="420599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33" y="1158576"/>
            <a:ext cx="7968080" cy="4708981"/>
          </a:xfrm>
          <a:prstGeom prst="rect">
            <a:avLst/>
          </a:prstGeom>
        </p:spPr>
        <p:txBody>
          <a:bodyPr wrap="square">
            <a:spAutoFit/>
          </a:bodyPr>
          <a:lstStyle/>
          <a:p>
            <a:pPr marL="285750" indent="-285750" algn="r" rtl="1">
              <a:lnSpc>
                <a:spcPct val="200000"/>
              </a:lnSpc>
              <a:spcAft>
                <a:spcPts val="0"/>
              </a:spcAft>
              <a:buFont typeface="Wingdings" panose="05000000000000000000" pitchFamily="2" charset="2"/>
              <a:buChar char="ü"/>
              <a:tabLst>
                <a:tab pos="2865755" algn="ctr"/>
                <a:tab pos="5731510" algn="r"/>
              </a:tabLst>
            </a:pPr>
            <a:r>
              <a:rPr lang="fa-IR" sz="2400" b="1" dirty="0" smtClean="0"/>
              <a:t>تعیین منشور پروژه :</a:t>
            </a:r>
          </a:p>
          <a:p>
            <a:pPr algn="r" rtl="1">
              <a:lnSpc>
                <a:spcPct val="200000"/>
              </a:lnSpc>
              <a:spcAft>
                <a:spcPts val="0"/>
              </a:spcAft>
              <a:tabLst>
                <a:tab pos="2865755" algn="ctr"/>
                <a:tab pos="5731510" algn="r"/>
              </a:tabLst>
            </a:pPr>
            <a:r>
              <a:rPr lang="fa-IR" b="1" dirty="0" smtClean="0"/>
              <a:t>منشور پروژه ، سندی است که آغاز رسمی پروژه را به صورت شفاف و روشن اعلام می کند. ذینفع پروژه، یعنی کسی که در همه موارد پروژه، اختیارات نهایی را دارد، باید مشنور پروژه را تایید و امضا نماید.</a:t>
            </a:r>
          </a:p>
          <a:p>
            <a:pPr algn="r" rtl="1">
              <a:lnSpc>
                <a:spcPct val="200000"/>
              </a:lnSpc>
              <a:spcAft>
                <a:spcPts val="0"/>
              </a:spcAft>
              <a:tabLst>
                <a:tab pos="2865755" algn="ctr"/>
                <a:tab pos="5731510" algn="r"/>
              </a:tabLst>
            </a:pPr>
            <a:endParaRPr lang="fa-IR" b="1" dirty="0"/>
          </a:p>
          <a:p>
            <a:pPr algn="r" rtl="1">
              <a:lnSpc>
                <a:spcPct val="200000"/>
              </a:lnSpc>
              <a:spcAft>
                <a:spcPts val="0"/>
              </a:spcAft>
              <a:tabLst>
                <a:tab pos="2865755" algn="ctr"/>
                <a:tab pos="5731510" algn="r"/>
              </a:tabLst>
            </a:pPr>
            <a:r>
              <a:rPr lang="fa-IR" b="1" dirty="0" smtClean="0"/>
              <a:t>منشور پروژه شامل شش مرحله می باشد:</a:t>
            </a:r>
          </a:p>
          <a:p>
            <a:pPr algn="r" rtl="1">
              <a:lnSpc>
                <a:spcPct val="200000"/>
              </a:lnSpc>
              <a:spcAft>
                <a:spcPts val="0"/>
              </a:spcAft>
              <a:tabLst>
                <a:tab pos="2865755" algn="ctr"/>
                <a:tab pos="5731510" algn="r"/>
              </a:tabLst>
            </a:pPr>
            <a:r>
              <a:rPr lang="fa-IR" b="1" dirty="0" smtClean="0"/>
              <a:t>نیاز کسب و کاری، شرح محصول، توجیه محصول، ذینفعان کلیدی، موانع و محدودیت ها و مفروضات مولفه های مشور پروژه می باشند</a:t>
            </a:r>
          </a:p>
        </p:txBody>
      </p:sp>
    </p:spTree>
    <p:extLst>
      <p:ext uri="{BB962C8B-B14F-4D97-AF65-F5344CB8AC3E}">
        <p14:creationId xmlns:p14="http://schemas.microsoft.com/office/powerpoint/2010/main" val="353664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33" y="461890"/>
            <a:ext cx="7968080" cy="5816977"/>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نیاز کسب و کاری</a:t>
            </a:r>
          </a:p>
          <a:p>
            <a:pPr algn="r" rtl="1">
              <a:lnSpc>
                <a:spcPct val="200000"/>
              </a:lnSpc>
              <a:spcAft>
                <a:spcPts val="0"/>
              </a:spcAft>
              <a:tabLst>
                <a:tab pos="2865755" algn="ctr"/>
                <a:tab pos="5731510" algn="r"/>
              </a:tabLst>
            </a:pPr>
            <a:r>
              <a:rPr lang="fa-IR" b="1" dirty="0" smtClean="0"/>
              <a:t>نیاز کسب و کاری، خلایی است که باید پر شود. مشکلی است که باید حل شود. خطری که باید از آن اجتناب شود، هدفی که باید به آن دست یافت یا به عبارت دیگر فاصله بین وضعیت موجود و وضعیت مطلوب درکسب و کار است. به عنوان مثال از دست دادن مشتریان به دلایل مختلف، یک نیاز کسب و کاری است. یعنی مشکلی است که باید حل شود یا واقعیتی است که نشان می دهد وضعیت موجود نسبت به وضعیت مطلوب چگونه است.</a:t>
            </a:r>
          </a:p>
          <a:p>
            <a:pPr algn="r" rtl="1">
              <a:lnSpc>
                <a:spcPct val="200000"/>
              </a:lnSpc>
              <a:spcAft>
                <a:spcPts val="0"/>
              </a:spcAft>
              <a:tabLst>
                <a:tab pos="2865755" algn="ctr"/>
                <a:tab pos="5731510" algn="r"/>
              </a:tabLst>
            </a:pPr>
            <a:r>
              <a:rPr lang="fa-IR" b="1" dirty="0" smtClean="0"/>
              <a:t>برای پاسخ به هر نیاز کسب و کاری، نیازی به تعریف یک پروژه نیست، ولی هر پروژه باید برای پاسخ به یک نیاز کسب و کار تعریف شود.</a:t>
            </a:r>
          </a:p>
        </p:txBody>
      </p:sp>
    </p:spTree>
    <p:extLst>
      <p:ext uri="{BB962C8B-B14F-4D97-AF65-F5344CB8AC3E}">
        <p14:creationId xmlns:p14="http://schemas.microsoft.com/office/powerpoint/2010/main" val="133098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976" y="868290"/>
            <a:ext cx="7968080" cy="4708981"/>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شرح محصول</a:t>
            </a:r>
          </a:p>
          <a:p>
            <a:pPr algn="r" rtl="1">
              <a:lnSpc>
                <a:spcPct val="200000"/>
              </a:lnSpc>
              <a:spcAft>
                <a:spcPts val="0"/>
              </a:spcAft>
              <a:tabLst>
                <a:tab pos="2865755" algn="ctr"/>
                <a:tab pos="5731510" algn="r"/>
              </a:tabLst>
            </a:pPr>
            <a:r>
              <a:rPr lang="fa-IR" b="1" dirty="0" smtClean="0"/>
              <a:t>شرح محصول، بیانگر انتظار ما از محصول پروژه است. شرح محصول می تواند در ابتدای کار به صورت کلی تعریف شود و در مراحل بعدی، تشریح دقیق تری از آن ارائه شود.</a:t>
            </a:r>
          </a:p>
          <a:p>
            <a:pPr algn="r" rtl="1">
              <a:lnSpc>
                <a:spcPct val="200000"/>
              </a:lnSpc>
              <a:spcAft>
                <a:spcPts val="0"/>
              </a:spcAft>
              <a:tabLst>
                <a:tab pos="2865755" algn="ctr"/>
                <a:tab pos="5731510" algn="r"/>
              </a:tabLst>
            </a:pPr>
            <a:r>
              <a:rPr lang="fa-IR" b="1" dirty="0" smtClean="0"/>
              <a:t>مثال هایی از شرح محصول: نتیجه پروژه، ایجاد یک نیروگاه گازی با مشخصات مورد نظر می باشد. پروژه برای ایجاد یک تصفیه خانه آب در نیروگاه سیکل ترکیبی </a:t>
            </a:r>
            <a:r>
              <a:rPr lang="en-US" b="1" dirty="0" smtClean="0"/>
              <a:t>A</a:t>
            </a:r>
            <a:r>
              <a:rPr lang="fa-IR" b="1" dirty="0" smtClean="0"/>
              <a:t> با ظرفیت تولید روزانه 20 متر مکعب آب دمین با مشخصات مورد نظر تعریف شده است.</a:t>
            </a:r>
            <a:r>
              <a:rPr lang="fa-IR" b="1" dirty="0"/>
              <a:t> </a:t>
            </a:r>
            <a:endParaRPr lang="fa-IR" b="1" dirty="0" smtClean="0"/>
          </a:p>
        </p:txBody>
      </p:sp>
    </p:spTree>
    <p:extLst>
      <p:ext uri="{BB962C8B-B14F-4D97-AF65-F5344CB8AC3E}">
        <p14:creationId xmlns:p14="http://schemas.microsoft.com/office/powerpoint/2010/main" val="248866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862" y="1698171"/>
            <a:ext cx="7968080" cy="3600986"/>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توجیه محصول</a:t>
            </a:r>
          </a:p>
          <a:p>
            <a:pPr algn="r" rtl="1">
              <a:lnSpc>
                <a:spcPct val="200000"/>
              </a:lnSpc>
              <a:spcAft>
                <a:spcPts val="0"/>
              </a:spcAft>
              <a:tabLst>
                <a:tab pos="2865755" algn="ctr"/>
                <a:tab pos="5731510" algn="r"/>
              </a:tabLst>
            </a:pPr>
            <a:r>
              <a:rPr lang="fa-IR" b="1" dirty="0" smtClean="0"/>
              <a:t>توجیه محصول، بیانگر این است که در صورت تولید محصول شرح داده شده، چگونه به نیاز کسب و کاری پاسخ داده خواهد شد. به عبارت دیگر توجیه محصول بیانگر علت اهمیت پروژه است. به عبارتی توجیه محصول رابطه بین نیاز کسب و کار و شرح محصول است.</a:t>
            </a:r>
          </a:p>
          <a:p>
            <a:pPr algn="r" rtl="1">
              <a:lnSpc>
                <a:spcPct val="200000"/>
              </a:lnSpc>
              <a:spcAft>
                <a:spcPts val="0"/>
              </a:spcAft>
              <a:tabLst>
                <a:tab pos="2865755" algn="ctr"/>
                <a:tab pos="5731510" algn="r"/>
              </a:tabLst>
            </a:pPr>
            <a:endParaRPr lang="fa-IR" b="1" dirty="0"/>
          </a:p>
        </p:txBody>
      </p:sp>
    </p:spTree>
    <p:extLst>
      <p:ext uri="{BB962C8B-B14F-4D97-AF65-F5344CB8AC3E}">
        <p14:creationId xmlns:p14="http://schemas.microsoft.com/office/powerpoint/2010/main" val="22560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576" y="-2560"/>
            <a:ext cx="7968080" cy="7232749"/>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a:t>تعیین ذینفعان کلیدی</a:t>
            </a:r>
          </a:p>
          <a:p>
            <a:pPr algn="r" rtl="1">
              <a:lnSpc>
                <a:spcPct val="200000"/>
              </a:lnSpc>
              <a:spcAft>
                <a:spcPts val="0"/>
              </a:spcAft>
              <a:tabLst>
                <a:tab pos="2865755" algn="ctr"/>
                <a:tab pos="5731510" algn="r"/>
              </a:tabLst>
            </a:pPr>
            <a:r>
              <a:rPr lang="fa-IR" sz="1600" b="1" dirty="0" smtClean="0"/>
              <a:t>معرفی این ذینفعان در ابتدای پروژه، موضوع مهمی است. چرا که با اینکار مسئول تصمیم گیری های مهم در پروژه مشخص می شود. ذینفع پروژه کسی است که در پروژه منافعی دارد و یا تحت تاثیر نتیجه پروژه قرار خواهد گرفت. با این تعریف حتی افرادی که در پروژه مشغول هستند نیز جز ذینفعان پروژه خواهند بود، زیرا آنها هم منافعی در پروژه داشته و تحت تاثیر نتایج آن هستند. کارفرما (ذینفع تام الاختیار )، ذینفع اصلی و مدیر پروژه سه ذینفع کلیدی در پروژه  می باشند که باید در ابتدای کار توسط مدیر پروژه شناسایی شوند. ذینفع تام الاختیار یا کارفرما کسی است که تصمیم گرنده نهایی است و حرف آخر را می زند. ذینفع تام الاختیار، اختیارات را به مدیر پروژه تفویض کرده و در عوض مدیر پروژه در مراحل مختلف کار می تواند برای برخی تصمیم گیری ها از او کمک بگیرد.</a:t>
            </a:r>
          </a:p>
          <a:p>
            <a:pPr algn="r" rtl="1">
              <a:lnSpc>
                <a:spcPct val="200000"/>
              </a:lnSpc>
              <a:spcAft>
                <a:spcPts val="0"/>
              </a:spcAft>
              <a:tabLst>
                <a:tab pos="2865755" algn="ctr"/>
                <a:tab pos="5731510" algn="r"/>
              </a:tabLst>
            </a:pPr>
            <a:r>
              <a:rPr lang="fa-IR" sz="1600" b="1" dirty="0" smtClean="0"/>
              <a:t>ذینفع اصلی کسی است که مستقیما (به صورت تاثیر مستقیم و فوری) تحت تاثیر نتیجه پروژه قرار می گیرد.</a:t>
            </a:r>
            <a:endParaRPr lang="fa-IR" sz="1600" b="1" dirty="0"/>
          </a:p>
          <a:p>
            <a:pPr algn="r" rtl="1">
              <a:lnSpc>
                <a:spcPct val="200000"/>
              </a:lnSpc>
              <a:spcAft>
                <a:spcPts val="0"/>
              </a:spcAft>
              <a:tabLst>
                <a:tab pos="2865755" algn="ctr"/>
                <a:tab pos="5731510" algn="r"/>
              </a:tabLst>
            </a:pPr>
            <a:endParaRPr lang="fa-IR" sz="1600" b="1" dirty="0" smtClean="0"/>
          </a:p>
        </p:txBody>
      </p:sp>
    </p:spTree>
    <p:extLst>
      <p:ext uri="{BB962C8B-B14F-4D97-AF65-F5344CB8AC3E}">
        <p14:creationId xmlns:p14="http://schemas.microsoft.com/office/powerpoint/2010/main" val="41655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519" y="636061"/>
            <a:ext cx="7968080" cy="5262979"/>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موانع و محدودیت ها</a:t>
            </a:r>
          </a:p>
          <a:p>
            <a:pPr algn="r" rtl="1">
              <a:lnSpc>
                <a:spcPct val="200000"/>
              </a:lnSpc>
              <a:spcAft>
                <a:spcPts val="0"/>
              </a:spcAft>
              <a:tabLst>
                <a:tab pos="2865755" algn="ctr"/>
                <a:tab pos="5731510" algn="r"/>
              </a:tabLst>
            </a:pPr>
            <a:r>
              <a:rPr lang="fa-IR" b="1" dirty="0" smtClean="0"/>
              <a:t>این موانع و محدودیت ها، مرزها یا موانع درونی از پیش تعیین شده ای هستند که در یک پروژه باید مورد توجه قرار گیرند. موانع و محدودیت ها ممکن است درون سازمانی یا برون سازمانی باشند. موانع درون سازمانی شامل: بودجه موجود، زمان بندی تعیین شده، محدودیت در میزان ساعات کاری کارکنان، منطقه جغرافیایی و عدم استفاده از روش های برون سپاری است. مثال هایی در مورد محدودیت های برون سازمانی نیز می تواند قوانین، مقررات و استانداردهای صنایع در ارتباط با رعایت اصول بهداشت و ایمنی باشد.</a:t>
            </a:r>
          </a:p>
        </p:txBody>
      </p:sp>
    </p:spTree>
    <p:extLst>
      <p:ext uri="{BB962C8B-B14F-4D97-AF65-F5344CB8AC3E}">
        <p14:creationId xmlns:p14="http://schemas.microsoft.com/office/powerpoint/2010/main" val="94310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480"/>
          <a:stretch/>
        </p:blipFill>
        <p:spPr>
          <a:xfrm>
            <a:off x="17138" y="0"/>
            <a:ext cx="9144000" cy="6829931"/>
          </a:xfrm>
          <a:prstGeom prst="rect">
            <a:avLst/>
          </a:prstGeom>
        </p:spPr>
      </p:pic>
      <p:sp>
        <p:nvSpPr>
          <p:cNvPr id="13" name="Rectangle 12"/>
          <p:cNvSpPr/>
          <p:nvPr/>
        </p:nvSpPr>
        <p:spPr>
          <a:xfrm>
            <a:off x="247006" y="998919"/>
            <a:ext cx="5494657" cy="4832092"/>
          </a:xfrm>
          <a:prstGeom prst="rect">
            <a:avLst/>
          </a:prstGeom>
        </p:spPr>
        <p:txBody>
          <a:bodyPr wrap="square">
            <a:spAutoFit/>
          </a:bodyPr>
          <a:lstStyle/>
          <a:p>
            <a:pPr algn="ctr" rtl="1">
              <a:lnSpc>
                <a:spcPct val="200000"/>
              </a:lnSpc>
              <a:spcAft>
                <a:spcPts val="0"/>
              </a:spcAft>
              <a:tabLst>
                <a:tab pos="2865755" algn="ctr"/>
                <a:tab pos="5731510" algn="r"/>
              </a:tabLst>
            </a:pPr>
            <a:r>
              <a:rPr lang="fa-IR" sz="2000" b="1" dirty="0" smtClean="0">
                <a:latin typeface="Arial" panose="020B0604020202020204" pitchFamily="34" charset="0"/>
                <a:ea typeface="Times New Roman" panose="02020603050405020304" pitchFamily="18" charset="0"/>
                <a:cs typeface="B Titr" panose="00000700000000000000" pitchFamily="2" charset="-78"/>
              </a:rPr>
              <a:t>دانشکده فنی و حرفه ای چمران اهواز</a:t>
            </a:r>
          </a:p>
          <a:p>
            <a:pPr algn="ctr" rtl="1">
              <a:lnSpc>
                <a:spcPct val="200000"/>
              </a:lnSpc>
              <a:spcAft>
                <a:spcPts val="0"/>
              </a:spcAft>
              <a:tabLst>
                <a:tab pos="2865755" algn="ctr"/>
                <a:tab pos="5731510" algn="r"/>
              </a:tabLst>
            </a:pPr>
            <a:endParaRPr lang="fa-IR" sz="2000" b="1" dirty="0" smtClean="0">
              <a:latin typeface="Arial" panose="020B0604020202020204" pitchFamily="34" charset="0"/>
              <a:ea typeface="Times New Roman" panose="02020603050405020304" pitchFamily="18" charset="0"/>
              <a:cs typeface="B Titr" panose="00000700000000000000" pitchFamily="2" charset="-78"/>
            </a:endParaRPr>
          </a:p>
          <a:p>
            <a:pPr algn="ctr" rtl="1">
              <a:lnSpc>
                <a:spcPct val="200000"/>
              </a:lnSpc>
              <a:spcAft>
                <a:spcPts val="0"/>
              </a:spcAft>
              <a:tabLst>
                <a:tab pos="2865755" algn="ctr"/>
                <a:tab pos="5731510" algn="r"/>
              </a:tabLst>
            </a:pPr>
            <a:r>
              <a:rPr lang="fa-IR" sz="2000" b="1" dirty="0" smtClean="0">
                <a:latin typeface="Arial" panose="020B0604020202020204" pitchFamily="34" charset="0"/>
                <a:ea typeface="Times New Roman" panose="02020603050405020304" pitchFamily="18" charset="0"/>
                <a:cs typeface="B Titr" panose="00000700000000000000" pitchFamily="2" charset="-78"/>
              </a:rPr>
              <a:t>عنوان:</a:t>
            </a:r>
            <a:endParaRPr lang="fa-IR" sz="2000" b="1" dirty="0" smtClean="0">
              <a:latin typeface="Arial" panose="020B0604020202020204" pitchFamily="34" charset="0"/>
              <a:ea typeface="Times New Roman" panose="02020603050405020304" pitchFamily="18" charset="0"/>
              <a:cs typeface="B Nazanin" panose="00000400000000000000" pitchFamily="2" charset="-78"/>
            </a:endParaRPr>
          </a:p>
          <a:p>
            <a:pPr algn="ctr" rtl="1">
              <a:lnSpc>
                <a:spcPct val="200000"/>
              </a:lnSpc>
            </a:pPr>
            <a:r>
              <a:rPr lang="fa-IR" b="1" dirty="0" smtClean="0"/>
              <a:t>اصول و مدیریت ساخت</a:t>
            </a:r>
          </a:p>
          <a:p>
            <a:pPr algn="ctr" rtl="1">
              <a:lnSpc>
                <a:spcPct val="200000"/>
              </a:lnSpc>
            </a:pPr>
            <a:r>
              <a:rPr lang="fa-IR" sz="2000" b="1" dirty="0" smtClean="0">
                <a:cs typeface="+mj-cs"/>
              </a:rPr>
              <a:t>مقطع:</a:t>
            </a:r>
          </a:p>
          <a:p>
            <a:pPr algn="ctr" rtl="1">
              <a:lnSpc>
                <a:spcPct val="200000"/>
              </a:lnSpc>
            </a:pPr>
            <a:r>
              <a:rPr lang="fa-IR" b="1" dirty="0" smtClean="0"/>
              <a:t>کارشناسی عمران</a:t>
            </a:r>
            <a:endParaRPr lang="en-US" b="1" dirty="0"/>
          </a:p>
          <a:p>
            <a:pPr algn="ctr" rtl="1">
              <a:lnSpc>
                <a:spcPct val="200000"/>
              </a:lnSpc>
            </a:pPr>
            <a:r>
              <a:rPr lang="fa-IR" sz="2000" b="1" dirty="0" smtClean="0">
                <a:cs typeface="+mj-cs"/>
              </a:rPr>
              <a:t>مدرس:</a:t>
            </a:r>
          </a:p>
          <a:p>
            <a:pPr algn="ctr" rtl="1">
              <a:lnSpc>
                <a:spcPct val="200000"/>
              </a:lnSpc>
            </a:pPr>
            <a:r>
              <a:rPr lang="fa-IR" b="1" smtClean="0"/>
              <a:t>مهندس </a:t>
            </a:r>
            <a:r>
              <a:rPr lang="fa-IR" b="1" dirty="0" smtClean="0"/>
              <a:t>مریدسادا</a:t>
            </a:r>
            <a:r>
              <a:rPr lang="fa-IR" b="1" dirty="0"/>
              <a:t>ت</a:t>
            </a:r>
            <a:endParaRPr lang="en-US" b="1" dirty="0"/>
          </a:p>
        </p:txBody>
      </p:sp>
    </p:spTree>
    <p:extLst>
      <p:ext uri="{BB962C8B-B14F-4D97-AF65-F5344CB8AC3E}">
        <p14:creationId xmlns:p14="http://schemas.microsoft.com/office/powerpoint/2010/main" val="312708347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fade">
                                      <p:cBhvr>
                                        <p:cTn id="16" dur="500"/>
                                        <p:tgtEl>
                                          <p:spTgt spid="1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500"/>
                                        <p:tgtEl>
                                          <p:spTgt spid="1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fade">
                                      <p:cBhvr>
                                        <p:cTn id="26" dur="500"/>
                                        <p:tgtEl>
                                          <p:spTgt spid="13">
                                            <p:txEl>
                                              <p:pRg st="5" end="5"/>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3">
                                            <p:txEl>
                                              <p:pRg st="6" end="6"/>
                                            </p:txEl>
                                          </p:spTgt>
                                        </p:tgtEl>
                                        <p:attrNameLst>
                                          <p:attrName>style.visibility</p:attrName>
                                        </p:attrNameLst>
                                      </p:cBhvr>
                                      <p:to>
                                        <p:strVal val="visible"/>
                                      </p:to>
                                    </p:set>
                                    <p:animEffect transition="in" filter="fade">
                                      <p:cBhvr>
                                        <p:cTn id="30" dur="500"/>
                                        <p:tgtEl>
                                          <p:spTgt spid="13">
                                            <p:txEl>
                                              <p:pRg st="6" end="6"/>
                                            </p:tx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3">
                                            <p:txEl>
                                              <p:pRg st="7" end="7"/>
                                            </p:txEl>
                                          </p:spTgt>
                                        </p:tgtEl>
                                        <p:attrNameLst>
                                          <p:attrName>style.visibility</p:attrName>
                                        </p:attrNameLst>
                                      </p:cBhvr>
                                      <p:to>
                                        <p:strVal val="visible"/>
                                      </p:to>
                                    </p:set>
                                    <p:animEffect transition="in" filter="fade">
                                      <p:cBhvr>
                                        <p:cTn id="34"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947" y="188685"/>
            <a:ext cx="7968080" cy="6278642"/>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فرآیند برنامه ریزی</a:t>
            </a:r>
          </a:p>
          <a:p>
            <a:pPr algn="r" rtl="1">
              <a:lnSpc>
                <a:spcPct val="200000"/>
              </a:lnSpc>
              <a:spcAft>
                <a:spcPts val="0"/>
              </a:spcAft>
              <a:tabLst>
                <a:tab pos="2865755" algn="ctr"/>
                <a:tab pos="5731510" algn="r"/>
              </a:tabLst>
            </a:pPr>
            <a:r>
              <a:rPr lang="fa-IR" sz="1700" b="1" dirty="0" smtClean="0"/>
              <a:t>یکی از ضروریات توسعه سیستم مدیریت، تعمیم و گسترش فرهنگ برنامه ریزی است به منظور نفوذ هر چه بیشتر فرهنگ برنامه ریزی گاهی نیاز به تغییر رفتار و عادت در مدیریت ها وجود دارد و برای آن نکات مختلف باید بکار برده شود تا امکان اجرائی نمودن هر چه بیشتر برنامه ریزی در اجرای پروژه ها بدست آید.</a:t>
            </a:r>
            <a:endParaRPr lang="fa-IR" sz="1700" b="1" dirty="0"/>
          </a:p>
          <a:p>
            <a:pPr algn="r" rtl="1">
              <a:lnSpc>
                <a:spcPct val="200000"/>
              </a:lnSpc>
              <a:spcAft>
                <a:spcPts val="0"/>
              </a:spcAft>
              <a:tabLst>
                <a:tab pos="2865755" algn="ctr"/>
                <a:tab pos="5731510" algn="r"/>
              </a:tabLst>
            </a:pPr>
            <a:r>
              <a:rPr lang="fa-IR" sz="2400" b="1" dirty="0" smtClean="0"/>
              <a:t>تعریف برنامه ریزی علمی</a:t>
            </a:r>
          </a:p>
          <a:p>
            <a:pPr algn="r" rtl="1">
              <a:lnSpc>
                <a:spcPct val="200000"/>
              </a:lnSpc>
              <a:spcAft>
                <a:spcPts val="0"/>
              </a:spcAft>
              <a:tabLst>
                <a:tab pos="2865755" algn="ctr"/>
                <a:tab pos="5731510" algn="r"/>
              </a:tabLst>
            </a:pPr>
            <a:r>
              <a:rPr lang="fa-IR" sz="1700" b="1" dirty="0" smtClean="0"/>
              <a:t>برنامه ریزی، علمی است نوپا که عمری کمتر از 50 سال را سپری کرده است و در یک کلام کلی می توان تاکید نمود که با بکارگیری این علم ، مدیریت قادر می شود با وقایع و حوادث پیش بینی نشده در دنیای پروژه دقیق تر برخورد نموده و توان دستیابی به اهداف را در سیستم مدیریت تقویت نماید.</a:t>
            </a:r>
          </a:p>
        </p:txBody>
      </p:sp>
    </p:spTree>
    <p:extLst>
      <p:ext uri="{BB962C8B-B14F-4D97-AF65-F5344CB8AC3E}">
        <p14:creationId xmlns:p14="http://schemas.microsoft.com/office/powerpoint/2010/main" val="361554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576" y="1231147"/>
            <a:ext cx="7968080" cy="2955937"/>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هدف اصلی برنامه ریزی</a:t>
            </a:r>
          </a:p>
          <a:p>
            <a:pPr algn="r" rtl="1">
              <a:lnSpc>
                <a:spcPct val="200000"/>
              </a:lnSpc>
              <a:spcAft>
                <a:spcPts val="0"/>
              </a:spcAft>
              <a:tabLst>
                <a:tab pos="2865755" algn="ctr"/>
                <a:tab pos="5731510" algn="r"/>
              </a:tabLst>
            </a:pPr>
            <a:r>
              <a:rPr lang="fa-IR" b="1" dirty="0" smtClean="0"/>
              <a:t>دستیابی به هدف های در نظر گرفته شده برای یک پروژه است تا از طریق بهینه سازی زمان و هزینه و با مد نظر قرار دادن کیفیت امکان دستیابی به سریع ترین راه برای دستیابی به هدف میسر شده و بدین وسیله برنامه ریزی تبدیل به ابزاری موثر و کارآمد برای سیستم مدیریت پروژه گردد.</a:t>
            </a:r>
          </a:p>
        </p:txBody>
      </p:sp>
    </p:spTree>
    <p:extLst>
      <p:ext uri="{BB962C8B-B14F-4D97-AF65-F5344CB8AC3E}">
        <p14:creationId xmlns:p14="http://schemas.microsoft.com/office/powerpoint/2010/main" val="156880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548" y="476404"/>
            <a:ext cx="7968080" cy="6370975"/>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روش گرافیکی ارزیابی و بازنگری پروژه ها</a:t>
            </a:r>
          </a:p>
          <a:p>
            <a:pPr algn="r" rtl="1">
              <a:lnSpc>
                <a:spcPct val="200000"/>
              </a:lnSpc>
              <a:spcAft>
                <a:spcPts val="0"/>
              </a:spcAft>
              <a:tabLst>
                <a:tab pos="2865755" algn="ctr"/>
                <a:tab pos="5731510" algn="r"/>
              </a:tabLst>
            </a:pPr>
            <a:r>
              <a:rPr lang="fa-IR" b="1" dirty="0" smtClean="0"/>
              <a:t>این روش برای آنالیز داده ها و اطلاعات به صورت حرفه ای به کار گرفته شده است.</a:t>
            </a:r>
          </a:p>
          <a:p>
            <a:pPr algn="r" rtl="1">
              <a:lnSpc>
                <a:spcPct val="200000"/>
              </a:lnSpc>
              <a:spcAft>
                <a:spcPts val="0"/>
              </a:spcAft>
              <a:tabLst>
                <a:tab pos="2865755" algn="ctr"/>
                <a:tab pos="5731510" algn="r"/>
              </a:tabLst>
            </a:pPr>
            <a:endParaRPr lang="fa-IR" b="1" dirty="0" smtClean="0"/>
          </a:p>
          <a:p>
            <a:pPr marL="285750" indent="-285750" algn="r" rtl="1">
              <a:lnSpc>
                <a:spcPct val="200000"/>
              </a:lnSpc>
              <a:spcAft>
                <a:spcPts val="0"/>
              </a:spcAft>
              <a:buFont typeface="Arial" panose="020B0604020202020204" pitchFamily="34" charset="0"/>
              <a:buChar char="•"/>
              <a:tabLst>
                <a:tab pos="2865755" algn="ctr"/>
                <a:tab pos="5731510" algn="r"/>
              </a:tabLst>
            </a:pPr>
            <a:r>
              <a:rPr lang="fa-IR" b="1" dirty="0" smtClean="0"/>
              <a:t>روش مسیر بحرانی</a:t>
            </a:r>
          </a:p>
          <a:p>
            <a:pPr algn="r" rtl="1">
              <a:lnSpc>
                <a:spcPct val="200000"/>
              </a:lnSpc>
              <a:spcAft>
                <a:spcPts val="0"/>
              </a:spcAft>
              <a:tabLst>
                <a:tab pos="2865755" algn="ctr"/>
                <a:tab pos="5731510" algn="r"/>
              </a:tabLst>
            </a:pPr>
            <a:r>
              <a:rPr lang="fa-IR" b="1" dirty="0" smtClean="0"/>
              <a:t>ساختار شبکه زمان بندی </a:t>
            </a:r>
            <a:endParaRPr lang="fa-IR" b="1" dirty="0"/>
          </a:p>
          <a:p>
            <a:pPr algn="r" rtl="1">
              <a:lnSpc>
                <a:spcPct val="200000"/>
              </a:lnSpc>
              <a:spcAft>
                <a:spcPts val="0"/>
              </a:spcAft>
              <a:tabLst>
                <a:tab pos="2865755" algn="ctr"/>
                <a:tab pos="5731510" algn="r"/>
              </a:tabLst>
            </a:pPr>
            <a:r>
              <a:rPr lang="fa-IR" b="1" dirty="0" smtClean="0"/>
              <a:t>در شروع برنامه ریزی لازم است کارها با فعالیت هایی که باید در اجرای پروژه عملی شوند تعریف شده و وابستگی های بین آنها معلوم گردد. نمایش شبکه ای یک پروژه به منظور دستیابی به این هدف، از اولین اقدامات در امور برنامه ریزی می باشد.</a:t>
            </a:r>
          </a:p>
          <a:p>
            <a:pPr algn="r" rtl="1">
              <a:lnSpc>
                <a:spcPct val="200000"/>
              </a:lnSpc>
              <a:spcAft>
                <a:spcPts val="0"/>
              </a:spcAft>
              <a:tabLst>
                <a:tab pos="2865755" algn="ctr"/>
                <a:tab pos="5731510" algn="r"/>
              </a:tabLst>
            </a:pPr>
            <a:endParaRPr lang="fa-IR" b="1" dirty="0" smtClean="0"/>
          </a:p>
        </p:txBody>
      </p:sp>
    </p:spTree>
    <p:extLst>
      <p:ext uri="{BB962C8B-B14F-4D97-AF65-F5344CB8AC3E}">
        <p14:creationId xmlns:p14="http://schemas.microsoft.com/office/powerpoint/2010/main" val="384342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576" y="1231147"/>
            <a:ext cx="7968080" cy="3970318"/>
          </a:xfrm>
          <a:prstGeom prst="rect">
            <a:avLst/>
          </a:prstGeom>
        </p:spPr>
        <p:txBody>
          <a:bodyPr wrap="square">
            <a:spAutoFit/>
          </a:bodyPr>
          <a:lstStyle/>
          <a:p>
            <a:pPr algn="r" rtl="1">
              <a:lnSpc>
                <a:spcPct val="200000"/>
              </a:lnSpc>
              <a:spcAft>
                <a:spcPts val="0"/>
              </a:spcAft>
              <a:tabLst>
                <a:tab pos="2865755" algn="ctr"/>
                <a:tab pos="5731510" algn="r"/>
              </a:tabLst>
            </a:pPr>
            <a:r>
              <a:rPr lang="fa-IR" b="1" dirty="0" smtClean="0"/>
              <a:t>اولین قدم برای شروع ساخت شبکه تهیه اطلاعات است  که پس از جمع آوری و اصلاحات باید به صورت شبکه ای ترسیم شوند. این اطلاعات شامل تعریف پروژه و تبیین اهداف، مشخص نمودن فعالیت های لازم، روابط و وابستگی ها میان اجزا، روش های فناوری ساخت و اجرا، مسئولیت، نمودارهای سازمانی، بودجه، نیروی انسانی، تجهیزات، زمان، محدودیت ها، سیستم های اطلاعاتی مدیریت، اطلاعات بازتابی برای سطوح مختلف مدیریت است.</a:t>
            </a:r>
          </a:p>
        </p:txBody>
      </p:sp>
    </p:spTree>
    <p:extLst>
      <p:ext uri="{BB962C8B-B14F-4D97-AF65-F5344CB8AC3E}">
        <p14:creationId xmlns:p14="http://schemas.microsoft.com/office/powerpoint/2010/main" val="291737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9576" y="1231147"/>
            <a:ext cx="7968080" cy="4248599"/>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روش های رایج برای گردآوری اطلاعات به سه دسته تقسیم  می باشند:</a:t>
            </a:r>
          </a:p>
          <a:p>
            <a:pPr marL="342900" indent="-342900" algn="r" rtl="1">
              <a:lnSpc>
                <a:spcPct val="200000"/>
              </a:lnSpc>
              <a:spcAft>
                <a:spcPts val="0"/>
              </a:spcAft>
              <a:buFont typeface="+mj-lt"/>
              <a:buAutoNum type="arabicPeriod"/>
              <a:tabLst>
                <a:tab pos="2865755" algn="ctr"/>
                <a:tab pos="5731510" algn="r"/>
              </a:tabLst>
            </a:pPr>
            <a:r>
              <a:rPr lang="fa-IR" b="1" dirty="0" smtClean="0"/>
              <a:t>روش مدیریت اجرایی</a:t>
            </a:r>
          </a:p>
          <a:p>
            <a:pPr marL="342900" indent="-342900" algn="r" rtl="1">
              <a:lnSpc>
                <a:spcPct val="200000"/>
              </a:lnSpc>
              <a:spcAft>
                <a:spcPts val="0"/>
              </a:spcAft>
              <a:buFont typeface="+mj-lt"/>
              <a:buAutoNum type="arabicPeriod"/>
              <a:tabLst>
                <a:tab pos="2865755" algn="ctr"/>
                <a:tab pos="5731510" algn="r"/>
              </a:tabLst>
            </a:pPr>
            <a:r>
              <a:rPr lang="fa-IR" b="1" dirty="0" smtClean="0"/>
              <a:t>روش کنفرانسی</a:t>
            </a:r>
          </a:p>
          <a:p>
            <a:pPr marL="342900" indent="-342900" algn="r" rtl="1">
              <a:lnSpc>
                <a:spcPct val="200000"/>
              </a:lnSpc>
              <a:spcAft>
                <a:spcPts val="0"/>
              </a:spcAft>
              <a:buFont typeface="+mj-lt"/>
              <a:buAutoNum type="arabicPeriod"/>
              <a:tabLst>
                <a:tab pos="2865755" algn="ctr"/>
                <a:tab pos="5731510" algn="r"/>
              </a:tabLst>
            </a:pPr>
            <a:r>
              <a:rPr lang="fa-IR" b="1" dirty="0" smtClean="0"/>
              <a:t>روش مشاوره ای</a:t>
            </a:r>
            <a:endParaRPr lang="fa-IR" b="1" dirty="0"/>
          </a:p>
          <a:p>
            <a:pPr marL="342900" indent="-342900" algn="r" rtl="1">
              <a:lnSpc>
                <a:spcPct val="200000"/>
              </a:lnSpc>
              <a:spcAft>
                <a:spcPts val="0"/>
              </a:spcAft>
              <a:buFont typeface="+mj-lt"/>
              <a:buAutoNum type="arabicPeriod"/>
              <a:tabLst>
                <a:tab pos="2865755" algn="ctr"/>
                <a:tab pos="5731510" algn="r"/>
              </a:tabLst>
            </a:pPr>
            <a:endParaRPr lang="fa-IR" b="1" dirty="0" smtClean="0"/>
          </a:p>
          <a:p>
            <a:pPr algn="r" rtl="1">
              <a:lnSpc>
                <a:spcPct val="200000"/>
              </a:lnSpc>
              <a:spcAft>
                <a:spcPts val="0"/>
              </a:spcAft>
              <a:tabLst>
                <a:tab pos="2865755" algn="ctr"/>
                <a:tab pos="5731510" algn="r"/>
              </a:tabLst>
            </a:pPr>
            <a:endParaRPr lang="fa-IR" b="1" dirty="0" smtClean="0"/>
          </a:p>
        </p:txBody>
      </p:sp>
    </p:spTree>
    <p:extLst>
      <p:ext uri="{BB962C8B-B14F-4D97-AF65-F5344CB8AC3E}">
        <p14:creationId xmlns:p14="http://schemas.microsoft.com/office/powerpoint/2010/main" val="122868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576" y="0"/>
            <a:ext cx="7968080" cy="6586418"/>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تعریف دوم برنامه ریزی :</a:t>
            </a:r>
          </a:p>
          <a:p>
            <a:pPr algn="r" rtl="1">
              <a:lnSpc>
                <a:spcPct val="200000"/>
              </a:lnSpc>
              <a:spcAft>
                <a:spcPts val="0"/>
              </a:spcAft>
              <a:tabLst>
                <a:tab pos="2865755" algn="ctr"/>
                <a:tab pos="5731510" algn="r"/>
              </a:tabLst>
            </a:pPr>
            <a:r>
              <a:rPr lang="fa-IR" sz="1700" b="1" dirty="0" smtClean="0"/>
              <a:t>تعریف برنامه ریزی عبارتست از قدم ها و نحوه انجام آنها جهت دستیابی به اهداف پروژه و به عبارت دیگر برنامه ریزی، پیش بینی عملیات برای نیل به هدف های خاص می باشد. لذا برنامه ریزی شامل مشخص نمودن یک هدف خاص، تعیین اهداف و منابع مورد نیاز برای انجام فعالیت های مربوطه و نحوه رسیدن به هدف، قبل از شروع پروژه است. بنابراین در هنگام برنامه ریزی یک پروژه باید به چهار مورد هدف، فعالیت ها، نیروی انسانی و منابع توجه کرد.</a:t>
            </a:r>
          </a:p>
          <a:p>
            <a:pPr algn="r" rtl="1">
              <a:lnSpc>
                <a:spcPct val="200000"/>
              </a:lnSpc>
              <a:spcAft>
                <a:spcPts val="0"/>
              </a:spcAft>
              <a:tabLst>
                <a:tab pos="2865755" algn="ctr"/>
                <a:tab pos="5731510" algn="r"/>
              </a:tabLst>
            </a:pPr>
            <a:r>
              <a:rPr lang="fa-IR" sz="1700" b="1" dirty="0" smtClean="0"/>
              <a:t>در صورت عدم وجود برنامه ریزی قبل از شروع پروژه، احتمال بروز مشکلاتی در مدیریت آن زیاد است. به عنوان مثال ممکن است مدتی بعد از آغاز پروژه، متوجه شوید که مدت لازم برای اجرای آن دو برابر مدت زمان پیش بینی شده است یا دقیقا در زمانی که به یک کارشناس کلدی نیاز دارید، متوجه شوید که در پروژه دیگری مشغول است.</a:t>
            </a:r>
          </a:p>
        </p:txBody>
      </p:sp>
    </p:spTree>
    <p:extLst>
      <p:ext uri="{BB962C8B-B14F-4D97-AF65-F5344CB8AC3E}">
        <p14:creationId xmlns:p14="http://schemas.microsoft.com/office/powerpoint/2010/main" val="4488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8368" y="1681089"/>
            <a:ext cx="7968080" cy="2492990"/>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دو  امر مهم درفرآیند برنامه ریزی :</a:t>
            </a:r>
          </a:p>
          <a:p>
            <a:pPr algn="r" rtl="1">
              <a:lnSpc>
                <a:spcPct val="200000"/>
              </a:lnSpc>
              <a:spcAft>
                <a:spcPts val="0"/>
              </a:spcAft>
              <a:tabLst>
                <a:tab pos="2865755" algn="ctr"/>
                <a:tab pos="5731510" algn="r"/>
              </a:tabLst>
            </a:pPr>
            <a:r>
              <a:rPr lang="fa-IR" b="1" dirty="0" smtClean="0"/>
              <a:t>الف) هدف</a:t>
            </a:r>
          </a:p>
          <a:p>
            <a:pPr algn="r" rtl="1">
              <a:lnSpc>
                <a:spcPct val="200000"/>
              </a:lnSpc>
              <a:spcAft>
                <a:spcPts val="0"/>
              </a:spcAft>
              <a:tabLst>
                <a:tab pos="2865755" algn="ctr"/>
                <a:tab pos="5731510" algn="r"/>
              </a:tabLst>
            </a:pPr>
            <a:r>
              <a:rPr lang="fa-IR" b="1" dirty="0" smtClean="0"/>
              <a:t>ب) نحوه دستیابی به هدف</a:t>
            </a:r>
          </a:p>
          <a:p>
            <a:pPr algn="r" rtl="1">
              <a:lnSpc>
                <a:spcPct val="200000"/>
              </a:lnSpc>
              <a:spcAft>
                <a:spcPts val="0"/>
              </a:spcAft>
              <a:tabLst>
                <a:tab pos="2865755" algn="ctr"/>
                <a:tab pos="5731510" algn="r"/>
              </a:tabLst>
            </a:pPr>
            <a:endParaRPr lang="fa-IR" b="1" dirty="0" smtClean="0"/>
          </a:p>
        </p:txBody>
      </p:sp>
    </p:spTree>
    <p:extLst>
      <p:ext uri="{BB962C8B-B14F-4D97-AF65-F5344CB8AC3E}">
        <p14:creationId xmlns:p14="http://schemas.microsoft.com/office/powerpoint/2010/main" val="410970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33" y="117693"/>
            <a:ext cx="7968080" cy="6740307"/>
          </a:xfrm>
          <a:prstGeom prst="rect">
            <a:avLst/>
          </a:prstGeom>
        </p:spPr>
        <p:txBody>
          <a:bodyPr wrap="square">
            <a:spAutoFit/>
          </a:bodyPr>
          <a:lstStyle/>
          <a:p>
            <a:pPr algn="r" rtl="1">
              <a:lnSpc>
                <a:spcPct val="200000"/>
              </a:lnSpc>
              <a:spcAft>
                <a:spcPts val="0"/>
              </a:spcAft>
              <a:tabLst>
                <a:tab pos="2865755" algn="ctr"/>
                <a:tab pos="5731510" algn="r"/>
              </a:tabLst>
            </a:pPr>
            <a:r>
              <a:rPr lang="fa-IR" b="1" dirty="0" smtClean="0"/>
              <a:t>برنامه پروژه یا زمان بندی شامل: ترسیم فعالیت ها، وظایف، وابستگی ها و محدوده زمانی</a:t>
            </a:r>
          </a:p>
          <a:p>
            <a:pPr algn="r" rtl="1">
              <a:lnSpc>
                <a:spcPct val="200000"/>
              </a:lnSpc>
              <a:spcAft>
                <a:spcPts val="0"/>
              </a:spcAft>
              <a:tabLst>
                <a:tab pos="2865755" algn="ctr"/>
                <a:tab pos="5731510" algn="r"/>
              </a:tabLst>
            </a:pPr>
            <a:r>
              <a:rPr lang="fa-IR" b="1" dirty="0" smtClean="0"/>
              <a:t>برنامه منابع: لیست نمودن منابع انسانی، تجهیزات و مصالح مورد نیاز</a:t>
            </a:r>
          </a:p>
          <a:p>
            <a:pPr algn="r" rtl="1">
              <a:lnSpc>
                <a:spcPct val="200000"/>
              </a:lnSpc>
              <a:spcAft>
                <a:spcPts val="0"/>
              </a:spcAft>
              <a:tabLst>
                <a:tab pos="2865755" algn="ctr"/>
                <a:tab pos="5731510" algn="r"/>
              </a:tabLst>
            </a:pPr>
            <a:r>
              <a:rPr lang="fa-IR" b="1" dirty="0" smtClean="0"/>
              <a:t>برنامه مالی: شناسایی هزینه های منابع انسانی، تجهیزات و  مصالح</a:t>
            </a:r>
          </a:p>
          <a:p>
            <a:pPr algn="r" rtl="1">
              <a:lnSpc>
                <a:spcPct val="200000"/>
              </a:lnSpc>
              <a:spcAft>
                <a:spcPts val="0"/>
              </a:spcAft>
              <a:tabLst>
                <a:tab pos="2865755" algn="ctr"/>
                <a:tab pos="5731510" algn="r"/>
              </a:tabLst>
            </a:pPr>
            <a:r>
              <a:rPr lang="fa-IR" b="1" dirty="0" smtClean="0"/>
              <a:t>برنامه کیفی: تدوین اهداف کیفی، اندازه گیری های تضمینی و کنترلی</a:t>
            </a:r>
          </a:p>
          <a:p>
            <a:pPr algn="r" rtl="1">
              <a:lnSpc>
                <a:spcPct val="200000"/>
              </a:lnSpc>
              <a:spcAft>
                <a:spcPts val="0"/>
              </a:spcAft>
              <a:tabLst>
                <a:tab pos="2865755" algn="ctr"/>
                <a:tab pos="5731510" algn="r"/>
              </a:tabLst>
            </a:pPr>
            <a:r>
              <a:rPr lang="fa-IR" b="1" dirty="0" smtClean="0"/>
              <a:t>برنامه ریسک: شناسایی ریسک های احتمالی و اقدام پیشگیرانه لازم برای تعدیل آنها</a:t>
            </a:r>
          </a:p>
          <a:p>
            <a:pPr algn="r" rtl="1">
              <a:lnSpc>
                <a:spcPct val="200000"/>
              </a:lnSpc>
              <a:spcAft>
                <a:spcPts val="0"/>
              </a:spcAft>
              <a:tabLst>
                <a:tab pos="2865755" algn="ctr"/>
                <a:tab pos="5731510" algn="r"/>
              </a:tabLst>
            </a:pPr>
            <a:r>
              <a:rPr lang="fa-IR" b="1" dirty="0" smtClean="0"/>
              <a:t>برنامه تاییدیه: لیست نمودن معیارهای لازم برای اخذ تاییدیه مشتریان و ذینفعان</a:t>
            </a:r>
          </a:p>
          <a:p>
            <a:pPr algn="r" rtl="1">
              <a:lnSpc>
                <a:spcPct val="200000"/>
              </a:lnSpc>
              <a:spcAft>
                <a:spcPts val="0"/>
              </a:spcAft>
              <a:tabLst>
                <a:tab pos="2865755" algn="ctr"/>
                <a:tab pos="5731510" algn="r"/>
              </a:tabLst>
            </a:pPr>
            <a:r>
              <a:rPr lang="fa-IR" b="1" dirty="0" smtClean="0"/>
              <a:t>برنامه ارتباطات: لیست نمودن اطلاعات مورد نیاز کارفرما یا ذینفعان</a:t>
            </a:r>
          </a:p>
          <a:p>
            <a:pPr algn="r" rtl="1">
              <a:lnSpc>
                <a:spcPct val="200000"/>
              </a:lnSpc>
              <a:spcAft>
                <a:spcPts val="0"/>
              </a:spcAft>
              <a:tabLst>
                <a:tab pos="2865755" algn="ctr"/>
                <a:tab pos="5731510" algn="r"/>
              </a:tabLst>
            </a:pPr>
            <a:r>
              <a:rPr lang="fa-IR" b="1" dirty="0" smtClean="0"/>
              <a:t>برنامه تدارکات: شناسایی اقلام مورد نیاز که از تایید کنندگان خارجی تهیه خواهد شد.</a:t>
            </a:r>
          </a:p>
        </p:txBody>
      </p:sp>
    </p:spTree>
    <p:extLst>
      <p:ext uri="{BB962C8B-B14F-4D97-AF65-F5344CB8AC3E}">
        <p14:creationId xmlns:p14="http://schemas.microsoft.com/office/powerpoint/2010/main" val="20862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976" y="461890"/>
            <a:ext cx="7968080" cy="6924973"/>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برنامه ریزی زمان بندی</a:t>
            </a:r>
          </a:p>
          <a:p>
            <a:pPr algn="r" rtl="1">
              <a:lnSpc>
                <a:spcPct val="200000"/>
              </a:lnSpc>
              <a:spcAft>
                <a:spcPts val="0"/>
              </a:spcAft>
              <a:tabLst>
                <a:tab pos="2865755" algn="ctr"/>
                <a:tab pos="5731510" algn="r"/>
              </a:tabLst>
            </a:pPr>
            <a:r>
              <a:rPr lang="fa-IR" b="1" dirty="0" smtClean="0"/>
              <a:t>با توجه به احتمال اجرای فعالیت ها در یک پروژه آنها را به دو گروه تقسیم می کنند:</a:t>
            </a:r>
          </a:p>
          <a:p>
            <a:pPr algn="r" rtl="1">
              <a:lnSpc>
                <a:spcPct val="200000"/>
              </a:lnSpc>
              <a:spcAft>
                <a:spcPts val="0"/>
              </a:spcAft>
              <a:tabLst>
                <a:tab pos="2865755" algn="ctr"/>
                <a:tab pos="5731510" algn="r"/>
              </a:tabLst>
            </a:pPr>
            <a:r>
              <a:rPr lang="fa-IR" b="1" dirty="0" smtClean="0"/>
              <a:t>الف) فعالیت های احتمالی                                     ب) فعالیت های معین</a:t>
            </a:r>
          </a:p>
          <a:p>
            <a:pPr marL="285750" indent="-285750" algn="r" rtl="1">
              <a:lnSpc>
                <a:spcPct val="200000"/>
              </a:lnSpc>
              <a:spcAft>
                <a:spcPts val="0"/>
              </a:spcAft>
              <a:buFont typeface="Arial" panose="020B0604020202020204" pitchFamily="34" charset="0"/>
              <a:buChar char="•"/>
              <a:tabLst>
                <a:tab pos="2865755" algn="ctr"/>
                <a:tab pos="5731510" algn="r"/>
              </a:tabLst>
            </a:pPr>
            <a:r>
              <a:rPr lang="fa-IR" b="1" dirty="0"/>
              <a:t> </a:t>
            </a:r>
            <a:r>
              <a:rPr lang="fa-IR" b="1" dirty="0" smtClean="0"/>
              <a:t>تعریف فعالیت های معین: در یک پروژه تعدادی از فعالیت ها هستند که در زمان برنامه ریزی به طور قطعی و مسلم این فعالیت ها انجام خواهد شد، به این فعالیت ها فعالیت های معین گویند.</a:t>
            </a:r>
          </a:p>
          <a:p>
            <a:pPr marL="285750" indent="-285750" algn="r" rtl="1">
              <a:lnSpc>
                <a:spcPct val="200000"/>
              </a:lnSpc>
              <a:spcAft>
                <a:spcPts val="0"/>
              </a:spcAft>
              <a:buFont typeface="Arial" panose="020B0604020202020204" pitchFamily="34" charset="0"/>
              <a:buChar char="•"/>
              <a:tabLst>
                <a:tab pos="2865755" algn="ctr"/>
                <a:tab pos="5731510" algn="r"/>
              </a:tabLst>
            </a:pPr>
            <a:r>
              <a:rPr lang="fa-IR" b="1" dirty="0" smtClean="0"/>
              <a:t>تعریف فعالیت های احتمالی: فعالیت هایی هستند که در یک شبکه کاری ممکن است به صورت قطعی نباشند ولی احتمال انجام آنها وجود داشته باشد که به آنها فعالیت های احتمالی گویند.</a:t>
            </a:r>
          </a:p>
          <a:p>
            <a:pPr algn="r" rtl="1">
              <a:lnSpc>
                <a:spcPct val="200000"/>
              </a:lnSpc>
              <a:spcAft>
                <a:spcPts val="0"/>
              </a:spcAft>
              <a:tabLst>
                <a:tab pos="2865755" algn="ctr"/>
                <a:tab pos="5731510" algn="r"/>
              </a:tabLst>
            </a:pPr>
            <a:endParaRPr lang="fa-IR" b="1" dirty="0" smtClean="0"/>
          </a:p>
          <a:p>
            <a:pPr algn="r" rtl="1">
              <a:lnSpc>
                <a:spcPct val="200000"/>
              </a:lnSpc>
              <a:spcAft>
                <a:spcPts val="0"/>
              </a:spcAft>
              <a:tabLst>
                <a:tab pos="2865755" algn="ctr"/>
                <a:tab pos="5731510" algn="r"/>
              </a:tabLst>
            </a:pPr>
            <a:endParaRPr lang="fa-IR" b="1" dirty="0" smtClean="0"/>
          </a:p>
        </p:txBody>
      </p:sp>
    </p:spTree>
    <p:extLst>
      <p:ext uri="{BB962C8B-B14F-4D97-AF65-F5344CB8AC3E}">
        <p14:creationId xmlns:p14="http://schemas.microsoft.com/office/powerpoint/2010/main" val="380151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548" y="853775"/>
            <a:ext cx="7968080" cy="5078313"/>
          </a:xfrm>
          <a:prstGeom prst="rect">
            <a:avLst/>
          </a:prstGeom>
        </p:spPr>
        <p:txBody>
          <a:bodyPr wrap="square">
            <a:spAutoFit/>
          </a:bodyPr>
          <a:lstStyle/>
          <a:p>
            <a:pPr algn="r" rtl="1">
              <a:lnSpc>
                <a:spcPct val="200000"/>
              </a:lnSpc>
              <a:spcAft>
                <a:spcPts val="0"/>
              </a:spcAft>
              <a:tabLst>
                <a:tab pos="2865755" algn="ctr"/>
                <a:tab pos="5731510" algn="r"/>
              </a:tabLst>
            </a:pPr>
            <a:r>
              <a:rPr lang="fa-IR" b="1" dirty="0" smtClean="0"/>
              <a:t>از نظر طول زمان اجرا نیز فعالیت ها قابل تقسیم به دو گروه می باشند:</a:t>
            </a:r>
          </a:p>
          <a:p>
            <a:pPr algn="r" rtl="1">
              <a:lnSpc>
                <a:spcPct val="200000"/>
              </a:lnSpc>
              <a:spcAft>
                <a:spcPts val="0"/>
              </a:spcAft>
              <a:tabLst>
                <a:tab pos="2865755" algn="ctr"/>
                <a:tab pos="5731510" algn="r"/>
              </a:tabLst>
            </a:pPr>
            <a:r>
              <a:rPr lang="fa-IR" b="1" dirty="0" smtClean="0"/>
              <a:t>الف) فعالیت دارای زمان معین            ب) فعالیت دارای زمان احتمالی</a:t>
            </a:r>
          </a:p>
          <a:p>
            <a:pPr algn="r" rtl="1">
              <a:lnSpc>
                <a:spcPct val="200000"/>
              </a:lnSpc>
              <a:spcAft>
                <a:spcPts val="0"/>
              </a:spcAft>
              <a:tabLst>
                <a:tab pos="2865755" algn="ctr"/>
                <a:tab pos="5731510" algn="r"/>
              </a:tabLst>
            </a:pPr>
            <a:endParaRPr lang="fa-IR" b="1" dirty="0" smtClean="0"/>
          </a:p>
          <a:p>
            <a:pPr algn="r" rtl="1">
              <a:lnSpc>
                <a:spcPct val="200000"/>
              </a:lnSpc>
              <a:spcAft>
                <a:spcPts val="0"/>
              </a:spcAft>
              <a:tabLst>
                <a:tab pos="2865755" algn="ctr"/>
                <a:tab pos="5731510" algn="r"/>
              </a:tabLst>
            </a:pPr>
            <a:r>
              <a:rPr lang="fa-IR" b="1" dirty="0" smtClean="0"/>
              <a:t>فعالیت دارای زمان معین، آنهایی هستند که زمان اجرای آنها تقریبا ثابت و مشخص است یا دارای نوسانات و تغییرات کمی می باشد. در یک پروژه ممکن است فعالیت هایی وجود داشته باشند که زمان اجرای آنها ثابت نبوده و حتی درموارد بسیاری نسبت به حد متوسط، کاهش یا افزایش زیادی را نشان دهد.</a:t>
            </a:r>
          </a:p>
          <a:p>
            <a:pPr algn="r" rtl="1">
              <a:lnSpc>
                <a:spcPct val="200000"/>
              </a:lnSpc>
              <a:spcAft>
                <a:spcPts val="0"/>
              </a:spcAft>
              <a:tabLst>
                <a:tab pos="2865755" algn="ctr"/>
                <a:tab pos="5731510" algn="r"/>
              </a:tabLst>
            </a:pPr>
            <a:endParaRPr lang="fa-IR" b="1" dirty="0" smtClean="0"/>
          </a:p>
        </p:txBody>
      </p:sp>
    </p:spTree>
    <p:extLst>
      <p:ext uri="{BB962C8B-B14F-4D97-AF65-F5344CB8AC3E}">
        <p14:creationId xmlns:p14="http://schemas.microsoft.com/office/powerpoint/2010/main" val="199902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34" y="1100519"/>
            <a:ext cx="7968080" cy="4617931"/>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اهداف</a:t>
            </a:r>
          </a:p>
          <a:p>
            <a:pPr marL="342900" indent="-342900" algn="r" rtl="1">
              <a:lnSpc>
                <a:spcPct val="200000"/>
              </a:lnSpc>
              <a:buAutoNum type="arabicPeriod"/>
              <a:tabLst>
                <a:tab pos="2865755" algn="ctr"/>
                <a:tab pos="5731510" algn="r"/>
              </a:tabLst>
            </a:pPr>
            <a:r>
              <a:rPr lang="fa-IR" b="1" dirty="0" smtClean="0"/>
              <a:t>آشنایی با مفاهیم پروژه ، مدیریت پروژه و  فرآیند های آن </a:t>
            </a:r>
          </a:p>
          <a:p>
            <a:pPr marL="342900" indent="-342900" algn="r" rtl="1">
              <a:lnSpc>
                <a:spcPct val="200000"/>
              </a:lnSpc>
              <a:buFontTx/>
              <a:buAutoNum type="arabicPeriod"/>
              <a:tabLst>
                <a:tab pos="2865755" algn="ctr"/>
                <a:tab pos="5731510" algn="r"/>
              </a:tabLst>
            </a:pPr>
            <a:r>
              <a:rPr lang="fa-IR" b="1" dirty="0" smtClean="0"/>
              <a:t>آشنایی تفضیلی با فرآیند آغاز خصوصا مفهوم پروژه      </a:t>
            </a:r>
          </a:p>
          <a:p>
            <a:pPr marL="342900" indent="-342900" algn="r" rtl="1">
              <a:lnSpc>
                <a:spcPct val="200000"/>
              </a:lnSpc>
              <a:buFontTx/>
              <a:buAutoNum type="arabicPeriod"/>
              <a:tabLst>
                <a:tab pos="2865755" algn="ctr"/>
                <a:tab pos="5731510" algn="r"/>
              </a:tabLst>
            </a:pPr>
            <a:r>
              <a:rPr lang="fa-IR" b="1" dirty="0" smtClean="0"/>
              <a:t>آشنایی تفضیلی با فرآیند برنامه ریزی و انواع روش های برنامه ریزی زمان بندی مانند روش مسیر بحرانی ، نمودار میله ای گانت و روش احتمالی پرت ، همچنین برنامه ریزی مالی و منابع</a:t>
            </a:r>
          </a:p>
          <a:p>
            <a:pPr marL="342900" indent="-342900" algn="r" rtl="1">
              <a:lnSpc>
                <a:spcPct val="200000"/>
              </a:lnSpc>
              <a:buFontTx/>
              <a:buAutoNum type="arabicPeriod"/>
              <a:tabLst>
                <a:tab pos="2865755" algn="ctr"/>
                <a:tab pos="5731510" algn="r"/>
              </a:tabLst>
            </a:pPr>
            <a:r>
              <a:rPr lang="fa-IR" b="1" dirty="0" smtClean="0"/>
              <a:t>آشنایی تفضیلی با فرآیند کنترل خصوصا روش ارزش کسب شده برای کنترل جریان زمانی و مال پروژه</a:t>
            </a:r>
          </a:p>
        </p:txBody>
      </p:sp>
    </p:spTree>
    <p:extLst>
      <p:ext uri="{BB962C8B-B14F-4D97-AF65-F5344CB8AC3E}">
        <p14:creationId xmlns:p14="http://schemas.microsoft.com/office/powerpoint/2010/main" val="14955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063" y="159657"/>
            <a:ext cx="7968080" cy="7632859"/>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روش های برنامه ریزی زمان بندی در شبکه :</a:t>
            </a:r>
          </a:p>
          <a:p>
            <a:pPr algn="r" rtl="1">
              <a:lnSpc>
                <a:spcPct val="200000"/>
              </a:lnSpc>
              <a:spcAft>
                <a:spcPts val="0"/>
              </a:spcAft>
              <a:tabLst>
                <a:tab pos="2865755" algn="ctr"/>
                <a:tab pos="5731510" algn="r"/>
              </a:tabLst>
            </a:pPr>
            <a:r>
              <a:rPr lang="fa-IR" sz="1700" b="1" dirty="0" smtClean="0"/>
              <a:t>1- روش مسیر بحرانی</a:t>
            </a:r>
          </a:p>
          <a:p>
            <a:pPr algn="r" rtl="1">
              <a:lnSpc>
                <a:spcPct val="200000"/>
              </a:lnSpc>
              <a:spcAft>
                <a:spcPts val="0"/>
              </a:spcAft>
              <a:tabLst>
                <a:tab pos="2865755" algn="ctr"/>
                <a:tab pos="5731510" algn="r"/>
              </a:tabLst>
            </a:pPr>
            <a:r>
              <a:rPr lang="fa-IR" sz="1700" b="1" dirty="0" smtClean="0"/>
              <a:t>با </a:t>
            </a:r>
            <a:r>
              <a:rPr lang="fa-IR" sz="1700" b="1" dirty="0"/>
              <a:t>پیش بینی فرآیندها و احتمال بحران های یک مسئله یا پروژه می توان از آثار منفی آن جلوگیری نمود. این روش برای فعالیت های فاقد احتمالی و زمان های احتمالی کاربرد دارد</a:t>
            </a:r>
            <a:r>
              <a:rPr lang="fa-IR" sz="1700" b="1" dirty="0" smtClean="0"/>
              <a:t>.</a:t>
            </a:r>
          </a:p>
          <a:p>
            <a:pPr algn="r" rtl="1">
              <a:lnSpc>
                <a:spcPct val="200000"/>
              </a:lnSpc>
              <a:spcAft>
                <a:spcPts val="0"/>
              </a:spcAft>
              <a:tabLst>
                <a:tab pos="2865755" algn="ctr"/>
                <a:tab pos="5731510" algn="r"/>
              </a:tabLst>
            </a:pPr>
            <a:r>
              <a:rPr lang="fa-IR" sz="1700" b="1" dirty="0" smtClean="0"/>
              <a:t>2- نمودار گانت (میله ای)</a:t>
            </a:r>
          </a:p>
          <a:p>
            <a:pPr algn="r" rtl="1">
              <a:lnSpc>
                <a:spcPct val="200000"/>
              </a:lnSpc>
              <a:spcAft>
                <a:spcPts val="0"/>
              </a:spcAft>
              <a:tabLst>
                <a:tab pos="2865755" algn="ctr"/>
                <a:tab pos="5731510" algn="r"/>
              </a:tabLst>
            </a:pPr>
            <a:r>
              <a:rPr lang="fa-IR" sz="1700" b="1" dirty="0" smtClean="0"/>
              <a:t>برای برنامه ریزی پروژه ها، برای اوین بار، از یک نمودار که محور افقی آن نشان دهنده عامل زمان و محور عمودی آن نشانگر عامل پروژه است، استفاده شد.</a:t>
            </a:r>
          </a:p>
          <a:p>
            <a:pPr algn="r" rtl="1">
              <a:lnSpc>
                <a:spcPct val="200000"/>
              </a:lnSpc>
              <a:spcAft>
                <a:spcPts val="0"/>
              </a:spcAft>
              <a:tabLst>
                <a:tab pos="2865755" algn="ctr"/>
                <a:tab pos="5731510" algn="r"/>
              </a:tabLst>
            </a:pPr>
            <a:r>
              <a:rPr lang="fa-IR" sz="1700" b="1" dirty="0" smtClean="0"/>
              <a:t>3 روش ارزیابی و بازنگری پروژه ها</a:t>
            </a:r>
          </a:p>
          <a:p>
            <a:pPr algn="r" rtl="1">
              <a:lnSpc>
                <a:spcPct val="200000"/>
              </a:lnSpc>
              <a:spcAft>
                <a:spcPts val="0"/>
              </a:spcAft>
              <a:tabLst>
                <a:tab pos="2865755" algn="ctr"/>
                <a:tab pos="5731510" algn="r"/>
              </a:tabLst>
            </a:pPr>
            <a:r>
              <a:rPr lang="fa-IR" sz="1700" b="1" dirty="0" smtClean="0"/>
              <a:t>برای دقت بیشتر و تجزیه و تحلیل بهتر این روش مورد بررسی قرار گرفت و توانست برای پروژه های فاقد فعالیت های احتمالی ولی دارای زمان های احتمالی، مفید باشد.</a:t>
            </a:r>
          </a:p>
          <a:p>
            <a:pPr algn="r" rtl="1">
              <a:lnSpc>
                <a:spcPct val="200000"/>
              </a:lnSpc>
              <a:spcAft>
                <a:spcPts val="0"/>
              </a:spcAft>
              <a:tabLst>
                <a:tab pos="2865755" algn="ctr"/>
                <a:tab pos="5731510" algn="r"/>
              </a:tabLst>
            </a:pPr>
            <a:endParaRPr lang="fa-IR" sz="1700" b="1" dirty="0"/>
          </a:p>
          <a:p>
            <a:pPr algn="r" rtl="1">
              <a:lnSpc>
                <a:spcPct val="200000"/>
              </a:lnSpc>
              <a:spcAft>
                <a:spcPts val="0"/>
              </a:spcAft>
              <a:tabLst>
                <a:tab pos="2865755" algn="ctr"/>
                <a:tab pos="5731510" algn="r"/>
              </a:tabLst>
            </a:pPr>
            <a:endParaRPr lang="fa-IR" sz="1700" b="1" dirty="0"/>
          </a:p>
        </p:txBody>
      </p:sp>
    </p:spTree>
    <p:extLst>
      <p:ext uri="{BB962C8B-B14F-4D97-AF65-F5344CB8AC3E}">
        <p14:creationId xmlns:p14="http://schemas.microsoft.com/office/powerpoint/2010/main" val="7109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0914" y="573706"/>
            <a:ext cx="7808686" cy="369332"/>
          </a:xfrm>
          <a:prstGeom prst="rect">
            <a:avLst/>
          </a:prstGeom>
        </p:spPr>
        <p:txBody>
          <a:bodyPr wrap="square">
            <a:spAutoFit/>
          </a:bodyPr>
          <a:lstStyle/>
          <a:p>
            <a:pPr algn="r" rtl="1"/>
            <a:endParaRPr lang="fa-IR" dirty="0"/>
          </a:p>
        </p:txBody>
      </p:sp>
      <p:sp>
        <p:nvSpPr>
          <p:cNvPr id="5" name="Rectangle 4"/>
          <p:cNvSpPr/>
          <p:nvPr/>
        </p:nvSpPr>
        <p:spPr>
          <a:xfrm>
            <a:off x="0" y="309056"/>
            <a:ext cx="8287656" cy="6186309"/>
          </a:xfrm>
          <a:prstGeom prst="rect">
            <a:avLst/>
          </a:prstGeom>
        </p:spPr>
        <p:txBody>
          <a:bodyPr wrap="square">
            <a:spAutoFit/>
          </a:bodyPr>
          <a:lstStyle/>
          <a:p>
            <a:pPr algn="r" rtl="1">
              <a:lnSpc>
                <a:spcPct val="200000"/>
              </a:lnSpc>
              <a:spcAft>
                <a:spcPts val="0"/>
              </a:spcAft>
              <a:tabLst>
                <a:tab pos="2865755" algn="ctr"/>
                <a:tab pos="5731510" algn="r"/>
              </a:tabLst>
            </a:pPr>
            <a:r>
              <a:rPr lang="fa-IR" b="1" dirty="0" smtClean="0"/>
              <a:t>4- روش گرافیکی ارزیابی و بازنگری پروژه ها</a:t>
            </a:r>
          </a:p>
          <a:p>
            <a:pPr algn="r" rtl="1">
              <a:lnSpc>
                <a:spcPct val="200000"/>
              </a:lnSpc>
              <a:spcAft>
                <a:spcPts val="0"/>
              </a:spcAft>
              <a:tabLst>
                <a:tab pos="2865755" algn="ctr"/>
                <a:tab pos="5731510" algn="r"/>
              </a:tabLst>
            </a:pPr>
            <a:r>
              <a:rPr lang="fa-IR" b="1" dirty="0" smtClean="0"/>
              <a:t>این روش برای آنالیز داده ها و اطلاعات به صورت حرفه ای به کار گرفته شد که در حقیقت روش تکمیل شده روش شماره 3 می باشد.</a:t>
            </a:r>
          </a:p>
          <a:p>
            <a:pPr algn="r" rtl="1">
              <a:lnSpc>
                <a:spcPct val="200000"/>
              </a:lnSpc>
              <a:spcAft>
                <a:spcPts val="0"/>
              </a:spcAft>
              <a:tabLst>
                <a:tab pos="2865755" algn="ctr"/>
                <a:tab pos="5731510" algn="r"/>
              </a:tabLst>
            </a:pPr>
            <a:r>
              <a:rPr lang="fa-IR" b="1" dirty="0" smtClean="0"/>
              <a:t>البته از آنجا که در بیشتر پروژه ها از یکی از روش ها استفاده می شود در این جزوه تنها به توضیح دو مورد اول پرداخته می شود.</a:t>
            </a:r>
          </a:p>
          <a:p>
            <a:pPr algn="r" rtl="1">
              <a:lnSpc>
                <a:spcPct val="200000"/>
              </a:lnSpc>
              <a:spcAft>
                <a:spcPts val="0"/>
              </a:spcAft>
              <a:tabLst>
                <a:tab pos="2865755" algn="ctr"/>
                <a:tab pos="5731510" algn="r"/>
              </a:tabLst>
            </a:pPr>
            <a:r>
              <a:rPr lang="fa-IR" b="1" dirty="0" smtClean="0"/>
              <a:t>1-1- روش مسیر بحرانی</a:t>
            </a:r>
          </a:p>
          <a:p>
            <a:pPr algn="r" rtl="1">
              <a:lnSpc>
                <a:spcPct val="200000"/>
              </a:lnSpc>
              <a:spcAft>
                <a:spcPts val="0"/>
              </a:spcAft>
              <a:tabLst>
                <a:tab pos="2865755" algn="ctr"/>
                <a:tab pos="5731510" algn="r"/>
              </a:tabLst>
            </a:pPr>
            <a:r>
              <a:rPr lang="fa-IR" b="1" dirty="0" smtClean="0"/>
              <a:t>ساختار شبکه زمان بندی </a:t>
            </a:r>
          </a:p>
          <a:p>
            <a:pPr algn="r" rtl="1">
              <a:lnSpc>
                <a:spcPct val="200000"/>
              </a:lnSpc>
              <a:spcAft>
                <a:spcPts val="0"/>
              </a:spcAft>
              <a:tabLst>
                <a:tab pos="2865755" algn="ctr"/>
                <a:tab pos="5731510" algn="r"/>
              </a:tabLst>
            </a:pPr>
            <a:r>
              <a:rPr lang="fa-IR" b="1" dirty="0" smtClean="0"/>
              <a:t>در شروع برنامه ریزی لازم است کارها یا فعالیت هایی که باید در اجرای پروژه عملی شوند تعریف شده و وابستگی های بین آنها معلوم گردد. نمایش شبکه ای یک پروژه به منظور دستیابی به این هدف، از اولین اقدامات در امور برنامه ریزی می باشد.</a:t>
            </a:r>
          </a:p>
        </p:txBody>
      </p:sp>
    </p:spTree>
    <p:extLst>
      <p:ext uri="{BB962C8B-B14F-4D97-AF65-F5344CB8AC3E}">
        <p14:creationId xmlns:p14="http://schemas.microsoft.com/office/powerpoint/2010/main" val="2444640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287656" cy="7109639"/>
          </a:xfrm>
          <a:prstGeom prst="rect">
            <a:avLst/>
          </a:prstGeom>
        </p:spPr>
        <p:txBody>
          <a:bodyPr wrap="square">
            <a:spAutoFit/>
          </a:bodyPr>
          <a:lstStyle/>
          <a:p>
            <a:pPr algn="r" rtl="1">
              <a:lnSpc>
                <a:spcPct val="200000"/>
              </a:lnSpc>
              <a:spcAft>
                <a:spcPts val="0"/>
              </a:spcAft>
              <a:tabLst>
                <a:tab pos="2865755" algn="ctr"/>
                <a:tab pos="5731510" algn="r"/>
              </a:tabLst>
            </a:pPr>
            <a:r>
              <a:rPr lang="fa-IR" b="1" dirty="0" smtClean="0"/>
              <a:t>اولین قدم برای شروع ساخت شبکه تهیه اطلاعات است که پس از جمع آوری و اطلاحات باید به صورت شبکه ای ترسیم شوند، این اطلاعات شامل تعریف پروژه و تبیین اهداف، مشخص نمودن فعالیت های لازم، روابط و وابستگی ها میان اجزا، روش های فناوری ساخت، اجرا، مسئولیت، نمودارهای سازمانی، بودجه، نیروی انسانی، تجهیزات، زمان، محدودیت ها، سیستم های اطلاعاتی مدیریت، اطلاعات بازتابی برای سطح مختلف مدیریت است.</a:t>
            </a:r>
          </a:p>
          <a:p>
            <a:pPr algn="r" rtl="1">
              <a:lnSpc>
                <a:spcPct val="200000"/>
              </a:lnSpc>
              <a:spcAft>
                <a:spcPts val="0"/>
              </a:spcAft>
              <a:tabLst>
                <a:tab pos="2865755" algn="ctr"/>
                <a:tab pos="5731510" algn="r"/>
              </a:tabLst>
            </a:pPr>
            <a:r>
              <a:rPr lang="fa-IR" sz="2200" b="1" dirty="0" smtClean="0"/>
              <a:t>روش های رایج برای گردآوری اطلاعات به چهار دسته تقسیم می شوند:</a:t>
            </a:r>
          </a:p>
          <a:p>
            <a:pPr marL="285750" indent="-285750" algn="r" rtl="1">
              <a:lnSpc>
                <a:spcPct val="200000"/>
              </a:lnSpc>
              <a:spcAft>
                <a:spcPts val="0"/>
              </a:spcAft>
              <a:buFont typeface="Arial" panose="020B0604020202020204" pitchFamily="34" charset="0"/>
              <a:buChar char="•"/>
              <a:tabLst>
                <a:tab pos="2865755" algn="ctr"/>
                <a:tab pos="5731510" algn="r"/>
              </a:tabLst>
            </a:pPr>
            <a:r>
              <a:rPr lang="fa-IR" b="1" dirty="0" smtClean="0"/>
              <a:t>روش مدیریت اجرایی</a:t>
            </a:r>
          </a:p>
          <a:p>
            <a:pPr marL="285750" indent="-285750" algn="r" rtl="1">
              <a:lnSpc>
                <a:spcPct val="200000"/>
              </a:lnSpc>
              <a:spcAft>
                <a:spcPts val="0"/>
              </a:spcAft>
              <a:buFont typeface="Arial" panose="020B0604020202020204" pitchFamily="34" charset="0"/>
              <a:buChar char="•"/>
              <a:tabLst>
                <a:tab pos="2865755" algn="ctr"/>
                <a:tab pos="5731510" algn="r"/>
              </a:tabLst>
            </a:pPr>
            <a:r>
              <a:rPr lang="fa-IR" b="1" dirty="0" smtClean="0"/>
              <a:t>روش کنفرانسی</a:t>
            </a:r>
          </a:p>
          <a:p>
            <a:pPr marL="285750" indent="-285750" algn="r" rtl="1">
              <a:lnSpc>
                <a:spcPct val="200000"/>
              </a:lnSpc>
              <a:spcAft>
                <a:spcPts val="0"/>
              </a:spcAft>
              <a:buFont typeface="Arial" panose="020B0604020202020204" pitchFamily="34" charset="0"/>
              <a:buChar char="•"/>
              <a:tabLst>
                <a:tab pos="2865755" algn="ctr"/>
                <a:tab pos="5731510" algn="r"/>
              </a:tabLst>
            </a:pPr>
            <a:r>
              <a:rPr lang="fa-IR" b="1" dirty="0" smtClean="0"/>
              <a:t>روش مشاوره ای</a:t>
            </a:r>
          </a:p>
          <a:p>
            <a:pPr marL="285750" indent="-285750" algn="r" rtl="1">
              <a:lnSpc>
                <a:spcPct val="200000"/>
              </a:lnSpc>
              <a:spcAft>
                <a:spcPts val="0"/>
              </a:spcAft>
              <a:buFont typeface="Arial" panose="020B0604020202020204" pitchFamily="34" charset="0"/>
              <a:buChar char="•"/>
              <a:tabLst>
                <a:tab pos="2865755" algn="ctr"/>
                <a:tab pos="5731510" algn="r"/>
              </a:tabLst>
            </a:pPr>
            <a:r>
              <a:rPr lang="fa-IR" b="1" dirty="0" smtClean="0"/>
              <a:t>استفاده از فناوری و تجهیزا</a:t>
            </a:r>
            <a:r>
              <a:rPr lang="fa-IR" b="1" dirty="0"/>
              <a:t>ت</a:t>
            </a:r>
            <a:endParaRPr lang="fa-IR" b="1" dirty="0" smtClean="0"/>
          </a:p>
        </p:txBody>
      </p:sp>
    </p:spTree>
    <p:extLst>
      <p:ext uri="{BB962C8B-B14F-4D97-AF65-F5344CB8AC3E}">
        <p14:creationId xmlns:p14="http://schemas.microsoft.com/office/powerpoint/2010/main" val="502264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86" y="-172587"/>
            <a:ext cx="8287656" cy="7109639"/>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انواع شبکه های رایج در برنامه ریزی عبارتند از :</a:t>
            </a:r>
          </a:p>
          <a:p>
            <a:pPr algn="r" rtl="1">
              <a:lnSpc>
                <a:spcPct val="200000"/>
              </a:lnSpc>
              <a:spcAft>
                <a:spcPts val="0"/>
              </a:spcAft>
              <a:tabLst>
                <a:tab pos="2865755" algn="ctr"/>
                <a:tab pos="5731510" algn="r"/>
              </a:tabLst>
            </a:pPr>
            <a:r>
              <a:rPr lang="fa-IR" sz="1700" b="1" dirty="0" smtClean="0"/>
              <a:t>1- شبکه هایی که در آنها فعالیت ها بر روی کمان ها نشان داده می شوند.  (َشبکه های برداری)</a:t>
            </a:r>
          </a:p>
          <a:p>
            <a:pPr algn="r" rtl="1">
              <a:lnSpc>
                <a:spcPct val="200000"/>
              </a:lnSpc>
              <a:spcAft>
                <a:spcPts val="0"/>
              </a:spcAft>
              <a:tabLst>
                <a:tab pos="2865755" algn="ctr"/>
                <a:tab pos="5731510" algn="r"/>
              </a:tabLst>
            </a:pPr>
            <a:r>
              <a:rPr lang="fa-IR" sz="1700" b="1" dirty="0" smtClean="0"/>
              <a:t>2- شبکه هایی که در آنها فعالیت ها بر روی گره ها نشان داده می شوند. (شبکه های گرهی)</a:t>
            </a:r>
          </a:p>
          <a:p>
            <a:pPr algn="r" rtl="1">
              <a:lnSpc>
                <a:spcPct val="200000"/>
              </a:lnSpc>
              <a:spcAft>
                <a:spcPts val="0"/>
              </a:spcAft>
              <a:tabLst>
                <a:tab pos="2865755" algn="ctr"/>
                <a:tab pos="5731510" algn="r"/>
              </a:tabLst>
            </a:pPr>
            <a:r>
              <a:rPr lang="fa-IR" sz="1700" b="1" dirty="0" smtClean="0"/>
              <a:t>فعالیت عبارت از جزیی از مجموعه امور لازم در اجرای یک پروژه است که انجام آن احتیاج به صرف زمان و همچنین در اغلب موارد احتیاج به صرف منابع، نظیر بودجه، انرژی، نیروی انسانی و... دارد. فعالیت ها دارای نقاط آغاز و پایان قابل تعریف هستند. در امر تخمین زمان فعالیت ها، تخمین زننده معمولا یک گروه از تجهیزات و یا نیروی انسانی را که از نظر تعداد، برای اجرای فعالیت، مناسب و معمول می باشند در نظر گرفته و بر آن اساس، زمان لازم اجرای فعالیت را تخمین می زند. درموارد متعددی ممکن است یک فعالیت واحد برای تخمین زننده قابل تقسیم به تعدادی فعالیت کوچک تر باشد که باعث افزایش دقت وی در برآورد زمان می گردد.</a:t>
            </a:r>
          </a:p>
        </p:txBody>
      </p:sp>
    </p:spTree>
    <p:extLst>
      <p:ext uri="{BB962C8B-B14F-4D97-AF65-F5344CB8AC3E}">
        <p14:creationId xmlns:p14="http://schemas.microsoft.com/office/powerpoint/2010/main" val="3413620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9626"/>
            <a:ext cx="8287656" cy="5078313"/>
          </a:xfrm>
          <a:prstGeom prst="rect">
            <a:avLst/>
          </a:prstGeom>
        </p:spPr>
        <p:txBody>
          <a:bodyPr wrap="square">
            <a:spAutoFit/>
          </a:bodyPr>
          <a:lstStyle/>
          <a:p>
            <a:pPr marL="285750" indent="-285750" algn="r" rtl="1">
              <a:lnSpc>
                <a:spcPct val="200000"/>
              </a:lnSpc>
              <a:spcAft>
                <a:spcPts val="0"/>
              </a:spcAft>
              <a:buFont typeface="Wingdings" panose="05000000000000000000" pitchFamily="2" charset="2"/>
              <a:buChar char="ü"/>
              <a:tabLst>
                <a:tab pos="2865755" algn="ctr"/>
                <a:tab pos="5731510" algn="r"/>
              </a:tabLst>
            </a:pPr>
            <a:r>
              <a:rPr lang="fa-IR" b="1" dirty="0" smtClean="0"/>
              <a:t>تعریف فعالیت موهوم :</a:t>
            </a:r>
          </a:p>
          <a:p>
            <a:pPr algn="r" rtl="1">
              <a:lnSpc>
                <a:spcPct val="200000"/>
              </a:lnSpc>
              <a:spcAft>
                <a:spcPts val="0"/>
              </a:spcAft>
              <a:tabLst>
                <a:tab pos="2865755" algn="ctr"/>
                <a:tab pos="5731510" algn="r"/>
              </a:tabLst>
            </a:pPr>
            <a:r>
              <a:rPr lang="fa-IR" b="1" dirty="0" smtClean="0"/>
              <a:t>این فعالیت به منظور نشان دادن وابستگی های بین عملیات پروژه بر روی شبکه ها اضافه می شوند.</a:t>
            </a:r>
          </a:p>
          <a:p>
            <a:pPr marL="285750" indent="-285750" algn="r" rtl="1">
              <a:lnSpc>
                <a:spcPct val="200000"/>
              </a:lnSpc>
              <a:spcAft>
                <a:spcPts val="0"/>
              </a:spcAft>
              <a:buFont typeface="Wingdings" panose="05000000000000000000" pitchFamily="2" charset="2"/>
              <a:buChar char="ü"/>
              <a:tabLst>
                <a:tab pos="2865755" algn="ctr"/>
                <a:tab pos="5731510" algn="r"/>
              </a:tabLst>
            </a:pPr>
            <a:r>
              <a:rPr lang="fa-IR" b="1" dirty="0" smtClean="0"/>
              <a:t>تعریف رویداد :</a:t>
            </a:r>
          </a:p>
          <a:p>
            <a:pPr algn="r" rtl="1">
              <a:lnSpc>
                <a:spcPct val="200000"/>
              </a:lnSpc>
              <a:spcAft>
                <a:spcPts val="0"/>
              </a:spcAft>
              <a:tabLst>
                <a:tab pos="2865755" algn="ctr"/>
                <a:tab pos="5731510" algn="r"/>
              </a:tabLst>
            </a:pPr>
            <a:r>
              <a:rPr lang="fa-IR" b="1" dirty="0" smtClean="0"/>
              <a:t>نقاط آغاز و پایان یک فعالیت، با یک دسته از فعالیت ها را رویداد می نامند. توجه به این نکته لازم است که رویدادها عبارت از مقاطع زمانی می باشند و دربرگیرنده زمان نبوده؛ بلکه نشان دهنده تاریخ ها هستند. رویدادها را اغلب به وسیله دایره ای که در داخل آن شماره ای نوشته شده است، نشان می دهند.</a:t>
            </a:r>
          </a:p>
        </p:txBody>
      </p:sp>
    </p:spTree>
    <p:extLst>
      <p:ext uri="{BB962C8B-B14F-4D97-AF65-F5344CB8AC3E}">
        <p14:creationId xmlns:p14="http://schemas.microsoft.com/office/powerpoint/2010/main" val="42607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81"/>
            <a:ext cx="8287656" cy="6740307"/>
          </a:xfrm>
          <a:prstGeom prst="rect">
            <a:avLst/>
          </a:prstGeom>
        </p:spPr>
        <p:txBody>
          <a:bodyPr wrap="square">
            <a:spAutoFit/>
          </a:bodyPr>
          <a:lstStyle/>
          <a:p>
            <a:pPr marL="285750" indent="-285750" algn="r" rtl="1">
              <a:lnSpc>
                <a:spcPct val="200000"/>
              </a:lnSpc>
              <a:spcAft>
                <a:spcPts val="0"/>
              </a:spcAft>
              <a:buFont typeface="Wingdings" panose="05000000000000000000" pitchFamily="2" charset="2"/>
              <a:buChar char="ü"/>
              <a:tabLst>
                <a:tab pos="2865755" algn="ctr"/>
                <a:tab pos="5731510" algn="r"/>
              </a:tabLst>
            </a:pPr>
            <a:r>
              <a:rPr lang="fa-IR" b="1" dirty="0" smtClean="0"/>
              <a:t>رویداد پایه :</a:t>
            </a:r>
          </a:p>
          <a:p>
            <a:pPr algn="r" rtl="1">
              <a:lnSpc>
                <a:spcPct val="200000"/>
              </a:lnSpc>
              <a:spcAft>
                <a:spcPts val="0"/>
              </a:spcAft>
              <a:tabLst>
                <a:tab pos="2865755" algn="ctr"/>
                <a:tab pos="5731510" algn="r"/>
              </a:tabLst>
            </a:pPr>
            <a:r>
              <a:rPr lang="fa-IR" b="1" dirty="0" smtClean="0"/>
              <a:t>برای یک فعالیت عبارت از رویدادی است که در نقطه آغازین بردار مربوط به آن فعالیت قرار گرفته و رویدادی است که در نقطه پایان فعالیت واقع شده است.</a:t>
            </a:r>
            <a:endParaRPr lang="fa-IR" b="1" dirty="0"/>
          </a:p>
          <a:p>
            <a:pPr marL="285750" indent="-285750" algn="r" rtl="1">
              <a:lnSpc>
                <a:spcPct val="200000"/>
              </a:lnSpc>
              <a:spcAft>
                <a:spcPts val="0"/>
              </a:spcAft>
              <a:buFont typeface="Wingdings" panose="05000000000000000000" pitchFamily="2" charset="2"/>
              <a:buChar char="ü"/>
              <a:tabLst>
                <a:tab pos="2865755" algn="ctr"/>
                <a:tab pos="5731510" algn="r"/>
              </a:tabLst>
            </a:pPr>
            <a:r>
              <a:rPr lang="fa-IR" b="1" dirty="0" smtClean="0"/>
              <a:t>رویداد پوششی :</a:t>
            </a:r>
          </a:p>
          <a:p>
            <a:pPr algn="r" rtl="1">
              <a:lnSpc>
                <a:spcPct val="200000"/>
              </a:lnSpc>
              <a:spcAft>
                <a:spcPts val="0"/>
              </a:spcAft>
              <a:tabLst>
                <a:tab pos="2865755" algn="ctr"/>
                <a:tab pos="5731510" algn="r"/>
              </a:tabLst>
            </a:pPr>
            <a:r>
              <a:rPr lang="fa-IR" b="1" dirty="0" smtClean="0"/>
              <a:t>رویدادی است که نقطه پایان چند فعالیت باشد و رویداد جوششی، رویدادی است که نقطه آغازین چند فعالیت باشد.</a:t>
            </a:r>
          </a:p>
          <a:p>
            <a:pPr algn="r" rtl="1">
              <a:lnSpc>
                <a:spcPct val="200000"/>
              </a:lnSpc>
              <a:spcAft>
                <a:spcPts val="0"/>
              </a:spcAft>
              <a:tabLst>
                <a:tab pos="2865755" algn="ctr"/>
                <a:tab pos="5731510" algn="r"/>
              </a:tabLst>
            </a:pPr>
            <a:r>
              <a:rPr lang="fa-IR" b="1" dirty="0" smtClean="0"/>
              <a:t>نکته: یک رویداد می تواند در عین واحد پوششی و جوششی باشد.</a:t>
            </a:r>
            <a:endParaRPr lang="fa-IR" b="1" dirty="0"/>
          </a:p>
          <a:p>
            <a:pPr marL="285750" indent="-285750" algn="r" rtl="1">
              <a:lnSpc>
                <a:spcPct val="200000"/>
              </a:lnSpc>
              <a:spcAft>
                <a:spcPts val="0"/>
              </a:spcAft>
              <a:buFont typeface="Wingdings" panose="05000000000000000000" pitchFamily="2" charset="2"/>
              <a:buChar char="ü"/>
              <a:tabLst>
                <a:tab pos="2865755" algn="ctr"/>
                <a:tab pos="5731510" algn="r"/>
              </a:tabLst>
            </a:pPr>
            <a:r>
              <a:rPr lang="fa-IR" b="1" dirty="0" smtClean="0"/>
              <a:t>فعالیت های پیش نیاز : </a:t>
            </a:r>
            <a:endParaRPr lang="fa-IR" b="1" dirty="0"/>
          </a:p>
          <a:p>
            <a:pPr algn="r" rtl="1">
              <a:lnSpc>
                <a:spcPct val="200000"/>
              </a:lnSpc>
              <a:spcAft>
                <a:spcPts val="0"/>
              </a:spcAft>
              <a:tabLst>
                <a:tab pos="2865755" algn="ctr"/>
                <a:tab pos="5731510" algn="r"/>
              </a:tabLst>
            </a:pPr>
            <a:r>
              <a:rPr lang="fa-IR" b="1" dirty="0" smtClean="0"/>
              <a:t>فعالیت </a:t>
            </a:r>
            <a:r>
              <a:rPr lang="en-US" b="1" dirty="0" smtClean="0"/>
              <a:t>A</a:t>
            </a:r>
            <a:r>
              <a:rPr lang="fa-IR" b="1" dirty="0" smtClean="0"/>
              <a:t> را در صورتی پیش نیاز فعالیت </a:t>
            </a:r>
            <a:r>
              <a:rPr lang="en-US" b="1" dirty="0"/>
              <a:t>B</a:t>
            </a:r>
            <a:r>
              <a:rPr lang="fa-IR" b="1" dirty="0" smtClean="0"/>
              <a:t> می گویند که بلافاصله بعد از تکمیل </a:t>
            </a:r>
            <a:r>
              <a:rPr lang="en-US" b="1" dirty="0"/>
              <a:t>A</a:t>
            </a:r>
            <a:r>
              <a:rPr lang="fa-IR" b="1" dirty="0" smtClean="0"/>
              <a:t> ، فعالیت </a:t>
            </a:r>
            <a:r>
              <a:rPr lang="en-US" b="1" dirty="0"/>
              <a:t>B</a:t>
            </a:r>
            <a:r>
              <a:rPr lang="fa-IR" b="1" dirty="0" smtClean="0"/>
              <a:t> قابلیت شروع شدن باشد.</a:t>
            </a:r>
          </a:p>
          <a:p>
            <a:pPr algn="r" rtl="1">
              <a:lnSpc>
                <a:spcPct val="200000"/>
              </a:lnSpc>
              <a:spcAft>
                <a:spcPts val="0"/>
              </a:spcAft>
              <a:tabLst>
                <a:tab pos="2865755" algn="ctr"/>
                <a:tab pos="5731510" algn="r"/>
              </a:tabLst>
            </a:pPr>
            <a:r>
              <a:rPr lang="fa-IR" b="1" dirty="0" smtClean="0"/>
              <a:t>فعالیت های پی آمد (وابسته): فعالیت </a:t>
            </a:r>
            <a:r>
              <a:rPr lang="en-US" b="1" dirty="0"/>
              <a:t>B</a:t>
            </a:r>
            <a:r>
              <a:rPr lang="fa-IR" b="1" dirty="0" smtClean="0"/>
              <a:t> را در صورتی وابسته به فعالیت </a:t>
            </a:r>
            <a:r>
              <a:rPr lang="en-US" b="1" dirty="0"/>
              <a:t>A</a:t>
            </a:r>
            <a:r>
              <a:rPr lang="fa-IR" b="1" dirty="0" smtClean="0"/>
              <a:t> گویند که فعالیت </a:t>
            </a:r>
            <a:r>
              <a:rPr lang="en-US" b="1" dirty="0"/>
              <a:t>B</a:t>
            </a:r>
            <a:r>
              <a:rPr lang="fa-IR" b="1" dirty="0" smtClean="0"/>
              <a:t> بلافاصله بعد از تکمیل </a:t>
            </a:r>
            <a:r>
              <a:rPr lang="en-US" b="1" dirty="0"/>
              <a:t>A</a:t>
            </a:r>
            <a:r>
              <a:rPr lang="fa-IR" b="1" dirty="0" smtClean="0"/>
              <a:t> قابل شروع شدن باشد.</a:t>
            </a:r>
          </a:p>
        </p:txBody>
      </p:sp>
    </p:spTree>
    <p:extLst>
      <p:ext uri="{BB962C8B-B14F-4D97-AF65-F5344CB8AC3E}">
        <p14:creationId xmlns:p14="http://schemas.microsoft.com/office/powerpoint/2010/main" val="260256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439684"/>
            <a:ext cx="8287656" cy="5262979"/>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شناسایی فعالیت ها</a:t>
            </a:r>
          </a:p>
          <a:p>
            <a:pPr algn="r" rtl="1">
              <a:lnSpc>
                <a:spcPct val="200000"/>
              </a:lnSpc>
              <a:spcAft>
                <a:spcPts val="0"/>
              </a:spcAft>
              <a:tabLst>
                <a:tab pos="2865755" algn="ctr"/>
                <a:tab pos="5731510" algn="r"/>
              </a:tabLst>
            </a:pPr>
            <a:r>
              <a:rPr lang="fa-IR" b="1" dirty="0" smtClean="0"/>
              <a:t>برای فعالیت های پروژه از روشی به نام ساختار تقسیم کار استفاده می شود. یک ساختار تقسیم کار، سازماندهی گروهی از مولفه های پروژه است، به طوری که تمام محدوده های کلی پروژه را دربرگیرد. ساختار تقسیم کار با توجه به شرح محدوده پروژه، هر یک از مولفه های پروژه را با جزییات بیشتری تعریف می کند. برای اینکار باید از فرآیندی به نام تجزیه استفاده شود. فرآیند تجزیه، فرآیند تقسیم موارد قابل تحویل پروژه به مولفه های کوچک و کوچک تر است تا جایی که آن اجزا به حدی مشخص شوند که به نحو موثری قابل مدیریت باشند.</a:t>
            </a:r>
          </a:p>
        </p:txBody>
      </p:sp>
    </p:spTree>
    <p:extLst>
      <p:ext uri="{BB962C8B-B14F-4D97-AF65-F5344CB8AC3E}">
        <p14:creationId xmlns:p14="http://schemas.microsoft.com/office/powerpoint/2010/main" val="2295776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0"/>
            <a:ext cx="8287656" cy="6924973"/>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مراحل فرآیند تجزیه </a:t>
            </a:r>
          </a:p>
          <a:p>
            <a:pPr algn="r" rtl="1">
              <a:lnSpc>
                <a:spcPct val="200000"/>
              </a:lnSpc>
              <a:spcAft>
                <a:spcPts val="0"/>
              </a:spcAft>
              <a:tabLst>
                <a:tab pos="2865755" algn="ctr"/>
                <a:tab pos="5731510" algn="r"/>
              </a:tabLst>
            </a:pPr>
            <a:r>
              <a:rPr lang="fa-IR" b="1" dirty="0" smtClean="0"/>
              <a:t>1- اولین مرحله فرآیند تجزیه: اولین </a:t>
            </a:r>
            <a:r>
              <a:rPr lang="fa-IR" b="1" dirty="0"/>
              <a:t>مرحله فرآیند </a:t>
            </a:r>
            <a:r>
              <a:rPr lang="fa-IR" b="1" dirty="0" smtClean="0"/>
              <a:t>تجزیه، تعیین و شماره گذاری موارد قابل تحویل اصلی است. موارد قابل تحویل اصلی محصولات و خدماتی هستند که باید برای تکمیل پروژه و کامل کردن قسمتی از پروژه، ایجاد یا تولید شوند.</a:t>
            </a:r>
          </a:p>
          <a:p>
            <a:pPr algn="r" rtl="1">
              <a:lnSpc>
                <a:spcPct val="200000"/>
              </a:lnSpc>
              <a:spcAft>
                <a:spcPts val="0"/>
              </a:spcAft>
              <a:tabLst>
                <a:tab pos="2865755" algn="ctr"/>
                <a:tab pos="5731510" algn="r"/>
              </a:tabLst>
            </a:pPr>
            <a:r>
              <a:rPr lang="fa-IR" b="1" dirty="0" smtClean="0"/>
              <a:t>2- مرحله دوم فرآنید تجزیه: دومین مرحله فرآیند تجزیه، تقسیم موارد قابل تقسیم اصلی به قسمت های کوچیک تر و شماره گذاری آنهاست.</a:t>
            </a:r>
          </a:p>
          <a:p>
            <a:pPr algn="r" rtl="1">
              <a:lnSpc>
                <a:spcPct val="200000"/>
              </a:lnSpc>
              <a:spcAft>
                <a:spcPts val="0"/>
              </a:spcAft>
              <a:tabLst>
                <a:tab pos="2865755" algn="ctr"/>
                <a:tab pos="5731510" algn="r"/>
              </a:tabLst>
            </a:pPr>
            <a:r>
              <a:rPr lang="fa-IR" b="1" dirty="0" smtClean="0"/>
              <a:t>3- مرحله سوم فرآیند تجزیه: </a:t>
            </a:r>
            <a:r>
              <a:rPr lang="fa-IR" b="1" dirty="0"/>
              <a:t>مرحله سوم فرآیند </a:t>
            </a:r>
            <a:r>
              <a:rPr lang="fa-IR" b="1" dirty="0" smtClean="0"/>
              <a:t>تجزیه، ادامه تقسیم به اجزای کوچیک تر و شماره گذاری آنهاست. قبل از شروع مرحله سوم، درمورد اینکه آیا می توان برای هر یک از مولفه ها تا این سطح جزیی، هزینه ها و زمان بندی مناسبی را وارد کرد یا خیر؟ تصمیم گیری کنیداگر جزییات کافی وجود نداشته باشد باید مرحله سوم شروع شود</a:t>
            </a:r>
          </a:p>
        </p:txBody>
      </p:sp>
    </p:spTree>
    <p:extLst>
      <p:ext uri="{BB962C8B-B14F-4D97-AF65-F5344CB8AC3E}">
        <p14:creationId xmlns:p14="http://schemas.microsoft.com/office/powerpoint/2010/main" val="4001086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439684"/>
            <a:ext cx="8287656" cy="6740307"/>
          </a:xfrm>
          <a:prstGeom prst="rect">
            <a:avLst/>
          </a:prstGeom>
        </p:spPr>
        <p:txBody>
          <a:bodyPr wrap="square">
            <a:spAutoFit/>
          </a:bodyPr>
          <a:lstStyle/>
          <a:p>
            <a:pPr algn="r" rtl="1">
              <a:lnSpc>
                <a:spcPct val="200000"/>
              </a:lnSpc>
              <a:spcAft>
                <a:spcPts val="0"/>
              </a:spcAft>
              <a:tabLst>
                <a:tab pos="2865755" algn="ctr"/>
                <a:tab pos="5731510" algn="r"/>
              </a:tabLst>
            </a:pPr>
            <a:r>
              <a:rPr lang="fa-IR" b="1" dirty="0" smtClean="0"/>
              <a:t>اما اگر پروژه به سطح مناسبی از جزییات تعریف شده باشد، باید به مرحله چهارم رفت. درمرحله سوم، تقسیم فرعی و شماره گذاری مولفه را تا جایی ادامه می دهیم که بتوان بسته های کاری قابل کنترلی را تشکیل داد، که بسته کاری یک مورد قابل تحویل در پایین ترین سطح </a:t>
            </a:r>
            <a:r>
              <a:rPr lang="en-US" b="1" dirty="0" smtClean="0"/>
              <a:t>WBS</a:t>
            </a:r>
            <a:r>
              <a:rPr lang="fa-IR" b="1" dirty="0" smtClean="0"/>
              <a:t> است. </a:t>
            </a:r>
          </a:p>
          <a:p>
            <a:pPr marL="285750" indent="-285750" algn="r" rtl="1">
              <a:lnSpc>
                <a:spcPct val="200000"/>
              </a:lnSpc>
              <a:spcAft>
                <a:spcPts val="0"/>
              </a:spcAft>
              <a:buFont typeface="Wingdings" panose="05000000000000000000" pitchFamily="2" charset="2"/>
              <a:buChar char="q"/>
              <a:tabLst>
                <a:tab pos="2865755" algn="ctr"/>
                <a:tab pos="5731510" algn="r"/>
              </a:tabLst>
            </a:pPr>
            <a:r>
              <a:rPr lang="fa-IR" b="1" dirty="0"/>
              <a:t>ی</a:t>
            </a:r>
            <a:r>
              <a:rPr lang="fa-IR" b="1" dirty="0" smtClean="0"/>
              <a:t>ک بسته کاری باید دارای مشخصات زیر باشد:</a:t>
            </a:r>
          </a:p>
          <a:p>
            <a:pPr marL="285750" indent="-285750" algn="r" rtl="1">
              <a:lnSpc>
                <a:spcPct val="200000"/>
              </a:lnSpc>
              <a:spcAft>
                <a:spcPts val="0"/>
              </a:spcAft>
              <a:buFont typeface="Courier New" panose="02070309020205020404" pitchFamily="49" charset="0"/>
              <a:buChar char="o"/>
              <a:tabLst>
                <a:tab pos="2865755" algn="ctr"/>
                <a:tab pos="5731510" algn="r"/>
              </a:tabLst>
            </a:pPr>
            <a:r>
              <a:rPr lang="fa-IR" b="1" dirty="0" smtClean="0"/>
              <a:t>بسته کاری واحدهای کاری را در سطوح خاص خود نشان می دهد.</a:t>
            </a:r>
          </a:p>
          <a:p>
            <a:pPr marL="285750" indent="-285750" algn="r" rtl="1">
              <a:lnSpc>
                <a:spcPct val="200000"/>
              </a:lnSpc>
              <a:spcAft>
                <a:spcPts val="0"/>
              </a:spcAft>
              <a:buFont typeface="Courier New" panose="02070309020205020404" pitchFamily="49" charset="0"/>
              <a:buChar char="o"/>
              <a:tabLst>
                <a:tab pos="2865755" algn="ctr"/>
                <a:tab pos="5731510" algn="r"/>
              </a:tabLst>
            </a:pPr>
            <a:r>
              <a:rPr lang="fa-IR" b="1" dirty="0" smtClean="0"/>
              <a:t>از بسته های کاری دیگر متمایز باشد.</a:t>
            </a:r>
          </a:p>
          <a:p>
            <a:pPr marL="285750" indent="-285750" algn="r" rtl="1">
              <a:lnSpc>
                <a:spcPct val="200000"/>
              </a:lnSpc>
              <a:spcAft>
                <a:spcPts val="0"/>
              </a:spcAft>
              <a:buFont typeface="Courier New" panose="02070309020205020404" pitchFamily="49" charset="0"/>
              <a:buChar char="o"/>
              <a:tabLst>
                <a:tab pos="2865755" algn="ctr"/>
                <a:tab pos="5731510" algn="r"/>
              </a:tabLst>
            </a:pPr>
            <a:r>
              <a:rPr lang="fa-IR" b="1" dirty="0" smtClean="0"/>
              <a:t>به یک عنصر منفرد سازمانی، قابل تخصیص باشد.</a:t>
            </a:r>
          </a:p>
          <a:p>
            <a:pPr marL="285750" indent="-285750" algn="r" rtl="1">
              <a:lnSpc>
                <a:spcPct val="200000"/>
              </a:lnSpc>
              <a:spcAft>
                <a:spcPts val="0"/>
              </a:spcAft>
              <a:buFont typeface="Courier New" panose="02070309020205020404" pitchFamily="49" charset="0"/>
              <a:buChar char="o"/>
              <a:tabLst>
                <a:tab pos="2865755" algn="ctr"/>
                <a:tab pos="5731510" algn="r"/>
              </a:tabLst>
            </a:pPr>
            <a:r>
              <a:rPr lang="fa-IR" b="1" dirty="0" smtClean="0"/>
              <a:t>در هر بسته کاری، شروع و تاریخ های تکمیل، زمان بندی شده باشند و مسافت نماهای موقتی، کاربردی بوده و حاکی از روند تکمیل فیزیکی باشند.</a:t>
            </a:r>
          </a:p>
          <a:p>
            <a:pPr marL="285750" indent="-285750" algn="r" rtl="1">
              <a:lnSpc>
                <a:spcPct val="200000"/>
              </a:lnSpc>
              <a:spcAft>
                <a:spcPts val="0"/>
              </a:spcAft>
              <a:buFont typeface="Courier New" panose="02070309020205020404" pitchFamily="49" charset="0"/>
              <a:buChar char="o"/>
              <a:tabLst>
                <a:tab pos="2865755" algn="ctr"/>
                <a:tab pos="5731510" algn="r"/>
              </a:tabLst>
            </a:pPr>
            <a:endParaRPr lang="fa-IR" b="1" dirty="0" smtClean="0"/>
          </a:p>
        </p:txBody>
      </p:sp>
    </p:spTree>
    <p:extLst>
      <p:ext uri="{BB962C8B-B14F-4D97-AF65-F5344CB8AC3E}">
        <p14:creationId xmlns:p14="http://schemas.microsoft.com/office/powerpoint/2010/main" val="163141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287656" cy="7478970"/>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قوانین رسم شبکه های </a:t>
            </a:r>
            <a:r>
              <a:rPr lang="en-US" sz="2400" b="1" dirty="0" smtClean="0"/>
              <a:t>CPM</a:t>
            </a:r>
            <a:endParaRPr lang="fa-IR" sz="2400" b="1" dirty="0" smtClean="0"/>
          </a:p>
          <a:p>
            <a:pPr marL="342900" indent="-342900" algn="r" rtl="1">
              <a:lnSpc>
                <a:spcPct val="200000"/>
              </a:lnSpc>
              <a:spcAft>
                <a:spcPts val="0"/>
              </a:spcAft>
              <a:buFont typeface="+mj-lt"/>
              <a:buAutoNum type="arabicPeriod"/>
              <a:tabLst>
                <a:tab pos="2865755" algn="ctr"/>
                <a:tab pos="5731510" algn="r"/>
              </a:tabLst>
            </a:pPr>
            <a:r>
              <a:rPr lang="fa-IR" b="1" dirty="0" smtClean="0"/>
              <a:t>هر فعالیت باید فقط یک بار روی شبکه ظاهر شود.</a:t>
            </a:r>
          </a:p>
          <a:p>
            <a:pPr marL="342900" indent="-342900" algn="r" rtl="1">
              <a:lnSpc>
                <a:spcPct val="200000"/>
              </a:lnSpc>
              <a:spcAft>
                <a:spcPts val="0"/>
              </a:spcAft>
              <a:buFont typeface="+mj-lt"/>
              <a:buAutoNum type="arabicPeriod"/>
              <a:tabLst>
                <a:tab pos="2865755" algn="ctr"/>
                <a:tab pos="5731510" algn="r"/>
              </a:tabLst>
            </a:pPr>
            <a:r>
              <a:rPr lang="fa-IR" b="1" dirty="0" smtClean="0"/>
              <a:t>دو فعالیت نباید دارای یک اسم مشابه باشند.</a:t>
            </a:r>
          </a:p>
          <a:p>
            <a:pPr marL="342900" indent="-342900" algn="r" rtl="1">
              <a:lnSpc>
                <a:spcPct val="200000"/>
              </a:lnSpc>
              <a:spcAft>
                <a:spcPts val="0"/>
              </a:spcAft>
              <a:buFont typeface="+mj-lt"/>
              <a:buAutoNum type="arabicPeriod"/>
              <a:tabLst>
                <a:tab pos="2865755" algn="ctr"/>
                <a:tab pos="5731510" algn="r"/>
              </a:tabLst>
            </a:pPr>
            <a:r>
              <a:rPr lang="fa-IR" b="1" dirty="0" smtClean="0"/>
              <a:t>شبکه باید فقط دارای یک رویداد آغازین و یک رویداد پایانه باشد.</a:t>
            </a:r>
          </a:p>
          <a:p>
            <a:pPr marL="342900" indent="-342900" algn="r" rtl="1">
              <a:lnSpc>
                <a:spcPct val="200000"/>
              </a:lnSpc>
              <a:spcAft>
                <a:spcPts val="0"/>
              </a:spcAft>
              <a:buFont typeface="+mj-lt"/>
              <a:buAutoNum type="arabicPeriod"/>
              <a:tabLst>
                <a:tab pos="2865755" algn="ctr"/>
                <a:tab pos="5731510" algn="r"/>
              </a:tabLst>
            </a:pPr>
            <a:r>
              <a:rPr lang="fa-IR" b="1" dirty="0" smtClean="0"/>
              <a:t>هر تعداد فعالیت می توانند از یک رویداد آغاز شوند و به یک رویداد پایان ختم شوند.</a:t>
            </a:r>
          </a:p>
          <a:p>
            <a:pPr marL="342900" indent="-342900" algn="r" rtl="1">
              <a:lnSpc>
                <a:spcPct val="200000"/>
              </a:lnSpc>
              <a:spcAft>
                <a:spcPts val="0"/>
              </a:spcAft>
              <a:buFont typeface="+mj-lt"/>
              <a:buAutoNum type="arabicPeriod"/>
              <a:tabLst>
                <a:tab pos="2865755" algn="ctr"/>
                <a:tab pos="5731510" algn="r"/>
              </a:tabLst>
            </a:pPr>
            <a:r>
              <a:rPr lang="fa-IR" b="1" dirty="0" smtClean="0"/>
              <a:t>یک شبکه دارای مقیاس زمان نیست.</a:t>
            </a:r>
          </a:p>
          <a:p>
            <a:pPr marL="342900" indent="-342900" algn="r" rtl="1">
              <a:lnSpc>
                <a:spcPct val="200000"/>
              </a:lnSpc>
              <a:spcAft>
                <a:spcPts val="0"/>
              </a:spcAft>
              <a:buFont typeface="+mj-lt"/>
              <a:buAutoNum type="arabicPeriod"/>
              <a:tabLst>
                <a:tab pos="2865755" algn="ctr"/>
                <a:tab pos="5731510" algn="r"/>
              </a:tabLst>
            </a:pPr>
            <a:r>
              <a:rPr lang="fa-IR" b="1" dirty="0" smtClean="0"/>
              <a:t>همواره رویداد پایه در سمت چپ رویداد پایان قرار می گیرد.</a:t>
            </a:r>
          </a:p>
          <a:p>
            <a:pPr marL="342900" indent="-342900" algn="r" rtl="1">
              <a:lnSpc>
                <a:spcPct val="200000"/>
              </a:lnSpc>
              <a:spcAft>
                <a:spcPts val="0"/>
              </a:spcAft>
              <a:buFont typeface="+mj-lt"/>
              <a:buAutoNum type="arabicPeriod"/>
              <a:tabLst>
                <a:tab pos="2865755" algn="ctr"/>
                <a:tab pos="5731510" algn="r"/>
              </a:tabLst>
            </a:pPr>
            <a:r>
              <a:rPr lang="fa-IR" b="1" dirty="0" smtClean="0"/>
              <a:t>شماره رویداد هر پایه از شماره رویداد پایان آن کوچک تر است.</a:t>
            </a:r>
          </a:p>
          <a:p>
            <a:pPr marL="342900" indent="-342900" algn="r" rtl="1">
              <a:lnSpc>
                <a:spcPct val="200000"/>
              </a:lnSpc>
              <a:spcAft>
                <a:spcPts val="0"/>
              </a:spcAft>
              <a:buFont typeface="+mj-lt"/>
              <a:buAutoNum type="arabicPeriod"/>
              <a:tabLst>
                <a:tab pos="2865755" algn="ctr"/>
                <a:tab pos="5731510" algn="r"/>
              </a:tabLst>
            </a:pPr>
            <a:r>
              <a:rPr lang="fa-IR" b="1" dirty="0" smtClean="0"/>
              <a:t>روبط و وابستگی ها نشان داده شوند.</a:t>
            </a:r>
          </a:p>
          <a:p>
            <a:pPr marL="342900" indent="-342900" algn="r" rtl="1">
              <a:lnSpc>
                <a:spcPct val="200000"/>
              </a:lnSpc>
              <a:spcAft>
                <a:spcPts val="0"/>
              </a:spcAft>
              <a:buFont typeface="+mj-lt"/>
              <a:buAutoNum type="arabicPeriod"/>
              <a:tabLst>
                <a:tab pos="2865755" algn="ctr"/>
                <a:tab pos="5731510" algn="r"/>
              </a:tabLst>
            </a:pPr>
            <a:r>
              <a:rPr lang="fa-IR" b="1" dirty="0" smtClean="0"/>
              <a:t>واحد زمان همواره باید یکسان باشند.</a:t>
            </a:r>
          </a:p>
          <a:p>
            <a:pPr marL="342900" indent="-342900" algn="r" rtl="1">
              <a:lnSpc>
                <a:spcPct val="200000"/>
              </a:lnSpc>
              <a:spcAft>
                <a:spcPts val="0"/>
              </a:spcAft>
              <a:buFont typeface="+mj-lt"/>
              <a:buAutoNum type="arabicPeriod"/>
              <a:tabLst>
                <a:tab pos="2865755" algn="ctr"/>
                <a:tab pos="5731510" algn="r"/>
              </a:tabLst>
            </a:pPr>
            <a:endParaRPr lang="fa-IR" b="1" dirty="0" smtClean="0"/>
          </a:p>
          <a:p>
            <a:pPr marL="342900" indent="-342900" algn="r" rtl="1">
              <a:lnSpc>
                <a:spcPct val="200000"/>
              </a:lnSpc>
              <a:spcAft>
                <a:spcPts val="0"/>
              </a:spcAft>
              <a:buFont typeface="+mj-lt"/>
              <a:buAutoNum type="arabicPeriod"/>
              <a:tabLst>
                <a:tab pos="2865755" algn="ctr"/>
                <a:tab pos="5731510" algn="r"/>
              </a:tabLst>
            </a:pPr>
            <a:endParaRPr lang="fa-IR" b="1" dirty="0" smtClean="0"/>
          </a:p>
        </p:txBody>
      </p:sp>
    </p:spTree>
    <p:extLst>
      <p:ext uri="{BB962C8B-B14F-4D97-AF65-F5344CB8AC3E}">
        <p14:creationId xmlns:p14="http://schemas.microsoft.com/office/powerpoint/2010/main" val="1446076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549" y="0"/>
            <a:ext cx="7968080" cy="6740307"/>
          </a:xfrm>
          <a:prstGeom prst="rect">
            <a:avLst/>
          </a:prstGeom>
        </p:spPr>
        <p:txBody>
          <a:bodyPr wrap="square">
            <a:spAutoFit/>
          </a:bodyPr>
          <a:lstStyle/>
          <a:p>
            <a:pPr lvl="1" algn="r" rtl="1">
              <a:lnSpc>
                <a:spcPct val="200000"/>
              </a:lnSpc>
              <a:tabLst>
                <a:tab pos="2865755" algn="ctr"/>
                <a:tab pos="5731510" algn="r"/>
              </a:tabLst>
            </a:pPr>
            <a:r>
              <a:rPr lang="fa-IR" sz="2400" b="1" dirty="0" smtClean="0"/>
              <a:t>تعریف پروژه</a:t>
            </a:r>
          </a:p>
          <a:p>
            <a:pPr lvl="1" algn="r" rtl="1">
              <a:lnSpc>
                <a:spcPct val="200000"/>
              </a:lnSpc>
              <a:tabLst>
                <a:tab pos="2865755" algn="ctr"/>
                <a:tab pos="5731510" algn="r"/>
              </a:tabLst>
            </a:pPr>
            <a:r>
              <a:rPr lang="fa-IR" b="1" dirty="0" smtClean="0"/>
              <a:t>پروژه تلاشی منحصر به فرد برای ارائه یک سری محصولات (خروجی) درمحدوده زمان، هزینه و کیفیت تعریف شده می باشد. این محصول می تواند یک ماشین یا یک ساختمان و یا یک کار خدماتی باشد. لذا یک پروژه باعث تغییرات مفید و یا ارزش افزوده می شود.</a:t>
            </a:r>
          </a:p>
          <a:p>
            <a:pPr lvl="1" algn="r" rtl="1">
              <a:lnSpc>
                <a:spcPct val="200000"/>
              </a:lnSpc>
              <a:tabLst>
                <a:tab pos="2865755" algn="ctr"/>
                <a:tab pos="5731510" algn="r"/>
              </a:tabLst>
            </a:pPr>
            <a:r>
              <a:rPr lang="fa-IR" sz="2400" b="1" dirty="0" smtClean="0"/>
              <a:t>پروژه ها به دلایل زیر متفاوت از فعالیت های عملیاتی و جاری می باشند :</a:t>
            </a:r>
          </a:p>
          <a:p>
            <a:pPr lvl="1" algn="r" rtl="1">
              <a:lnSpc>
                <a:spcPct val="200000"/>
              </a:lnSpc>
              <a:tabLst>
                <a:tab pos="2865755" algn="ctr"/>
                <a:tab pos="5731510" algn="r"/>
              </a:tabLst>
            </a:pPr>
            <a:r>
              <a:rPr lang="fa-IR" b="1" dirty="0" smtClean="0"/>
              <a:t>1- منحصر به فرد بودن پروژه ها : هر پروژه تعیین شده فعلی متفاوت از پروژه قبلی است، اگر چه فعالیت های عملیاتی و جاری دارای فرآیند تکراری (مشابه) می باشند.</a:t>
            </a:r>
          </a:p>
          <a:p>
            <a:pPr lvl="1" algn="r" rtl="1">
              <a:lnSpc>
                <a:spcPct val="200000"/>
              </a:lnSpc>
              <a:tabLst>
                <a:tab pos="2865755" algn="ctr"/>
                <a:tab pos="5731510" algn="r"/>
              </a:tabLst>
            </a:pPr>
            <a:endParaRPr lang="fa-IR" b="1" dirty="0" smtClean="0"/>
          </a:p>
        </p:txBody>
      </p:sp>
    </p:spTree>
    <p:extLst>
      <p:ext uri="{BB962C8B-B14F-4D97-AF65-F5344CB8AC3E}">
        <p14:creationId xmlns:p14="http://schemas.microsoft.com/office/powerpoint/2010/main" val="333289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0572"/>
            <a:ext cx="8287656" cy="5416868"/>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کاربرد صحیح فعالیت های موهومی</a:t>
            </a:r>
          </a:p>
          <a:p>
            <a:pPr marL="342900" indent="-342900" algn="r" rtl="1">
              <a:lnSpc>
                <a:spcPct val="200000"/>
              </a:lnSpc>
              <a:spcAft>
                <a:spcPts val="0"/>
              </a:spcAft>
              <a:buFont typeface="+mj-lt"/>
              <a:buAutoNum type="arabicPeriod"/>
              <a:tabLst>
                <a:tab pos="2865755" algn="ctr"/>
                <a:tab pos="5731510" algn="r"/>
              </a:tabLst>
            </a:pPr>
            <a:r>
              <a:rPr lang="fa-IR" sz="1700" b="1" dirty="0" smtClean="0"/>
              <a:t>برای فعالیت هایی که از یک رویداد آغاز شده و به یک رویداد ختم می شوند.</a:t>
            </a:r>
          </a:p>
          <a:p>
            <a:pPr marL="342900" indent="-342900" algn="r" rtl="1">
              <a:lnSpc>
                <a:spcPct val="200000"/>
              </a:lnSpc>
              <a:spcAft>
                <a:spcPts val="0"/>
              </a:spcAft>
              <a:buFont typeface="+mj-lt"/>
              <a:buAutoNum type="arabicPeriod"/>
              <a:tabLst>
                <a:tab pos="2865755" algn="ctr"/>
                <a:tab pos="5731510" algn="r"/>
              </a:tabLst>
            </a:pPr>
            <a:r>
              <a:rPr lang="fa-IR" b="1" dirty="0" smtClean="0"/>
              <a:t>برای قطع وابستگی های غیر ضروری</a:t>
            </a:r>
          </a:p>
          <a:p>
            <a:pPr marL="342900" indent="-342900" algn="r" rtl="1">
              <a:lnSpc>
                <a:spcPct val="200000"/>
              </a:lnSpc>
              <a:spcAft>
                <a:spcPts val="0"/>
              </a:spcAft>
              <a:buFont typeface="+mj-lt"/>
              <a:buAutoNum type="arabicPeriod"/>
              <a:tabLst>
                <a:tab pos="2865755" algn="ctr"/>
                <a:tab pos="5731510" algn="r"/>
              </a:tabLst>
            </a:pPr>
            <a:r>
              <a:rPr lang="fa-IR" b="1" dirty="0" smtClean="0"/>
              <a:t>در شرایطی که شبکه بیش از یک رویداد آغازین یا پایانه دارد.</a:t>
            </a:r>
            <a:endParaRPr lang="fa-IR" b="1" dirty="0"/>
          </a:p>
          <a:p>
            <a:pPr marL="342900" indent="-342900" algn="r" rtl="1">
              <a:lnSpc>
                <a:spcPct val="200000"/>
              </a:lnSpc>
              <a:spcAft>
                <a:spcPts val="0"/>
              </a:spcAft>
              <a:buFont typeface="+mj-lt"/>
              <a:buAutoNum type="arabicPeriod"/>
              <a:tabLst>
                <a:tab pos="2865755" algn="ctr"/>
                <a:tab pos="5731510" algn="r"/>
              </a:tabLst>
            </a:pPr>
            <a:endParaRPr lang="fa-IR" b="1" dirty="0"/>
          </a:p>
          <a:p>
            <a:pPr algn="r" rtl="1">
              <a:lnSpc>
                <a:spcPct val="200000"/>
              </a:lnSpc>
              <a:spcAft>
                <a:spcPts val="0"/>
              </a:spcAft>
              <a:tabLst>
                <a:tab pos="2865755" algn="ctr"/>
                <a:tab pos="5731510" algn="r"/>
              </a:tabLst>
            </a:pPr>
            <a:r>
              <a:rPr lang="fa-IR" sz="2400" b="1" dirty="0" smtClean="0"/>
              <a:t>اشتباهات عمومی در ترسیم شبکه</a:t>
            </a:r>
          </a:p>
          <a:p>
            <a:pPr marL="457200" indent="-457200" algn="r" rtl="1">
              <a:lnSpc>
                <a:spcPct val="200000"/>
              </a:lnSpc>
              <a:spcAft>
                <a:spcPts val="0"/>
              </a:spcAft>
              <a:buFont typeface="+mj-lt"/>
              <a:buAutoNum type="arabicPeriod"/>
              <a:tabLst>
                <a:tab pos="2865755" algn="ctr"/>
                <a:tab pos="5731510" algn="r"/>
              </a:tabLst>
            </a:pPr>
            <a:r>
              <a:rPr lang="fa-IR" b="1" dirty="0" smtClean="0"/>
              <a:t>ایجاد حلقه</a:t>
            </a:r>
          </a:p>
          <a:p>
            <a:pPr marL="457200" indent="-457200" algn="r" rtl="1">
              <a:lnSpc>
                <a:spcPct val="200000"/>
              </a:lnSpc>
              <a:spcAft>
                <a:spcPts val="0"/>
              </a:spcAft>
              <a:buFont typeface="+mj-lt"/>
              <a:buAutoNum type="arabicPeriod"/>
              <a:tabLst>
                <a:tab pos="2865755" algn="ctr"/>
                <a:tab pos="5731510" algn="r"/>
              </a:tabLst>
            </a:pPr>
            <a:r>
              <a:rPr lang="fa-IR" b="1" dirty="0" smtClean="0"/>
              <a:t>وابستگی های غیر ضروری</a:t>
            </a:r>
          </a:p>
          <a:p>
            <a:pPr marL="457200" indent="-457200" algn="r" rtl="1">
              <a:lnSpc>
                <a:spcPct val="200000"/>
              </a:lnSpc>
              <a:spcAft>
                <a:spcPts val="0"/>
              </a:spcAft>
              <a:buFont typeface="+mj-lt"/>
              <a:buAutoNum type="arabicPeriod"/>
              <a:tabLst>
                <a:tab pos="2865755" algn="ctr"/>
                <a:tab pos="5731510" algn="r"/>
              </a:tabLst>
            </a:pPr>
            <a:r>
              <a:rPr lang="fa-IR" b="1" dirty="0" smtClean="0"/>
              <a:t>فعالیت های موهومی غیر ضروری</a:t>
            </a:r>
            <a:endParaRPr lang="fa-IR" b="1" dirty="0"/>
          </a:p>
        </p:txBody>
      </p:sp>
    </p:spTree>
    <p:extLst>
      <p:ext uri="{BB962C8B-B14F-4D97-AF65-F5344CB8AC3E}">
        <p14:creationId xmlns:p14="http://schemas.microsoft.com/office/powerpoint/2010/main" val="1885116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8998"/>
            <a:ext cx="8287656" cy="4524315"/>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وابستگی های بین فعالیت ها را می توان به دو دسته تقسیم کرد:</a:t>
            </a:r>
          </a:p>
          <a:p>
            <a:pPr algn="r" rtl="1">
              <a:lnSpc>
                <a:spcPct val="200000"/>
              </a:lnSpc>
              <a:spcAft>
                <a:spcPts val="0"/>
              </a:spcAft>
              <a:tabLst>
                <a:tab pos="2865755" algn="ctr"/>
                <a:tab pos="5731510" algn="r"/>
              </a:tabLst>
            </a:pPr>
            <a:endParaRPr lang="fa-IR" sz="2400" b="1" dirty="0" smtClean="0"/>
          </a:p>
          <a:p>
            <a:pPr marL="342900" indent="-342900" algn="r" rtl="1">
              <a:lnSpc>
                <a:spcPct val="200000"/>
              </a:lnSpc>
              <a:spcAft>
                <a:spcPts val="0"/>
              </a:spcAft>
              <a:buFont typeface="+mj-lt"/>
              <a:buAutoNum type="arabicPeriod"/>
              <a:tabLst>
                <a:tab pos="2865755" algn="ctr"/>
                <a:tab pos="5731510" algn="r"/>
              </a:tabLst>
            </a:pPr>
            <a:r>
              <a:rPr lang="fa-IR" b="1" dirty="0" smtClean="0"/>
              <a:t>وابستگی های طبیعی: این وابستگی ها به علت خواص ویژه فعالیت ها و ارتباطات منطقی و تکنولوژیکی بین فعالیت ها ایجاد می شوند.</a:t>
            </a:r>
          </a:p>
          <a:p>
            <a:pPr marL="342900" indent="-342900" algn="r" rtl="1">
              <a:lnSpc>
                <a:spcPct val="200000"/>
              </a:lnSpc>
              <a:spcAft>
                <a:spcPts val="0"/>
              </a:spcAft>
              <a:buFont typeface="+mj-lt"/>
              <a:buAutoNum type="arabicPeriod"/>
              <a:tabLst>
                <a:tab pos="2865755" algn="ctr"/>
                <a:tab pos="5731510" algn="r"/>
              </a:tabLst>
            </a:pPr>
            <a:r>
              <a:rPr lang="fa-IR" b="1" dirty="0" smtClean="0"/>
              <a:t>وابستگی های امکاناتی: این نوع وابستگی ها، به علت محدودیت امکانات (منابع) ایجاد می شوند</a:t>
            </a:r>
          </a:p>
        </p:txBody>
      </p:sp>
    </p:spTree>
    <p:extLst>
      <p:ext uri="{BB962C8B-B14F-4D97-AF65-F5344CB8AC3E}">
        <p14:creationId xmlns:p14="http://schemas.microsoft.com/office/powerpoint/2010/main" val="4113407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60" t="8382" r="8932" b="33861"/>
          <a:stretch/>
        </p:blipFill>
        <p:spPr>
          <a:xfrm>
            <a:off x="740230" y="145142"/>
            <a:ext cx="6313714" cy="6515159"/>
          </a:xfrm>
          <a:prstGeom prst="rect">
            <a:avLst/>
          </a:prstGeom>
        </p:spPr>
      </p:pic>
    </p:spTree>
    <p:extLst>
      <p:ext uri="{BB962C8B-B14F-4D97-AF65-F5344CB8AC3E}">
        <p14:creationId xmlns:p14="http://schemas.microsoft.com/office/powerpoint/2010/main" val="32014382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4" y="84649"/>
            <a:ext cx="8287656" cy="6740307"/>
          </a:xfrm>
          <a:prstGeom prst="rect">
            <a:avLst/>
          </a:prstGeom>
        </p:spPr>
        <p:txBody>
          <a:bodyPr wrap="square">
            <a:spAutoFit/>
          </a:bodyPr>
          <a:lstStyle/>
          <a:p>
            <a:pPr algn="r" rtl="1">
              <a:lnSpc>
                <a:spcPct val="200000"/>
              </a:lnSpc>
              <a:spcAft>
                <a:spcPts val="0"/>
              </a:spcAft>
              <a:tabLst>
                <a:tab pos="2865755" algn="ctr"/>
                <a:tab pos="5731510" algn="r"/>
              </a:tabLst>
            </a:pPr>
            <a:r>
              <a:rPr lang="fa-IR" sz="2200" b="1" dirty="0" smtClean="0"/>
              <a:t>در انجام محاسبات دو نوع حرکت محاسباتی بر روی شبکه می گیرد که عبارتند از : </a:t>
            </a:r>
          </a:p>
          <a:p>
            <a:pPr algn="r" rtl="1">
              <a:lnSpc>
                <a:spcPct val="200000"/>
              </a:lnSpc>
              <a:spcAft>
                <a:spcPts val="0"/>
              </a:spcAft>
              <a:tabLst>
                <a:tab pos="2865755" algn="ctr"/>
                <a:tab pos="5731510" algn="r"/>
              </a:tabLst>
            </a:pPr>
            <a:r>
              <a:rPr lang="fa-IR" sz="2400" b="1" dirty="0" smtClean="0"/>
              <a:t>1- </a:t>
            </a:r>
            <a:r>
              <a:rPr lang="fa-IR" b="1" dirty="0" smtClean="0"/>
              <a:t>حرکت پیشروی: دراین حرکت، زودترین تاریخ های ممکن برای وقوع رویدادها تعیین می شوند.</a:t>
            </a:r>
          </a:p>
          <a:p>
            <a:pPr algn="r" rtl="1">
              <a:lnSpc>
                <a:spcPct val="200000"/>
              </a:lnSpc>
              <a:spcAft>
                <a:spcPts val="0"/>
              </a:spcAft>
              <a:tabLst>
                <a:tab pos="2865755" algn="ctr"/>
                <a:tab pos="5731510" algn="r"/>
              </a:tabLst>
            </a:pPr>
            <a:r>
              <a:rPr lang="fa-IR" b="1" dirty="0" smtClean="0"/>
              <a:t>در محاسبات پیشروی، زودترین تاریخ های وقوع رویدادها محاسبه می شوند. در این محاسبات که از رویداد آغازین شبکه شروع شده و به سمت رویداد پایانه ادامه می یابند، زودترین تاریخ وقوع رویداد پایه هر فعالیت را به زمان آن فعالیت اضافه می کنیم تا زودترین تاریخ وقوع رویداد پایان آن فعالیت به دست آید. اگر بیش از یک فعالیت به رویدادی می رسند (رویداد پوششی) زودترین تاریخ ها از طریق همه فعالیت هایی که به رویداد می رسند محاسبه شده و بزرگترین آنها انتخاب می شود.</a:t>
            </a:r>
          </a:p>
        </p:txBody>
      </p:sp>
    </p:spTree>
    <p:extLst>
      <p:ext uri="{BB962C8B-B14F-4D97-AF65-F5344CB8AC3E}">
        <p14:creationId xmlns:p14="http://schemas.microsoft.com/office/powerpoint/2010/main" val="32216213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6370"/>
            <a:ext cx="8287656" cy="6692601"/>
          </a:xfrm>
          <a:prstGeom prst="rect">
            <a:avLst/>
          </a:prstGeom>
        </p:spPr>
        <p:txBody>
          <a:bodyPr wrap="square">
            <a:spAutoFit/>
          </a:bodyPr>
          <a:lstStyle/>
          <a:p>
            <a:pPr algn="r" rtl="1">
              <a:lnSpc>
                <a:spcPct val="200000"/>
              </a:lnSpc>
              <a:spcAft>
                <a:spcPts val="0"/>
              </a:spcAft>
              <a:tabLst>
                <a:tab pos="2865755" algn="ctr"/>
                <a:tab pos="5731510" algn="r"/>
              </a:tabLst>
            </a:pPr>
            <a:r>
              <a:rPr lang="fa-IR" sz="1550" b="1" dirty="0" smtClean="0"/>
              <a:t>2- حرکت بازگشتی: در این نوع حرکت، دیرترین تاریخ های ممکن برای وقوع رویدادها تعیین می شوند.</a:t>
            </a:r>
          </a:p>
          <a:p>
            <a:pPr algn="r" rtl="1">
              <a:lnSpc>
                <a:spcPct val="200000"/>
              </a:lnSpc>
              <a:spcAft>
                <a:spcPts val="0"/>
              </a:spcAft>
              <a:tabLst>
                <a:tab pos="2865755" algn="ctr"/>
                <a:tab pos="5731510" algn="r"/>
              </a:tabLst>
            </a:pPr>
            <a:r>
              <a:rPr lang="fa-IR" sz="1550" b="1" dirty="0" smtClean="0"/>
              <a:t>در محاسبات بازگشتی، دیرترین تاریخ های وقوع رویدادها محاسبه می شوند. در این محاسبات که از رویداد پایانه شبکه شروع شده و به سمت رویداد آغازین ادامه می یابند، زمان هر فعالیت از دیرترین تاریخ وقوع رویداد پایان آن فعالیت کسر می شود تا دیرترین تاریخ وقوع رویداد پایه آن محاسبه شود. در صورتی که بیش از یک فعالیت از رویدادی خارج می شود (رویداد جوششی)، این تاریخ ها از همگی راه های ممکن محاسبه و کوچکترین آنها به عنوان دیرترین تاریخ وقوع رویداد انتخاب می شود.</a:t>
            </a:r>
          </a:p>
          <a:p>
            <a:pPr algn="r" rtl="1">
              <a:lnSpc>
                <a:spcPct val="200000"/>
              </a:lnSpc>
              <a:spcAft>
                <a:spcPts val="0"/>
              </a:spcAft>
              <a:tabLst>
                <a:tab pos="2865755" algn="ctr"/>
                <a:tab pos="5731510" algn="r"/>
              </a:tabLst>
            </a:pPr>
            <a:r>
              <a:rPr lang="fa-IR" sz="1550" b="1" dirty="0" smtClean="0"/>
              <a:t>مقدار شناوری هر رویداد که بیانگر مقدار تاخیر در زمان انجام آن رویداد می باشد به نحوی که زمان انجام کل پروژه به تاخیر نیفتد, عبارت است از تفاضل بین زودترین و دیرترین تاریخ وقوع آن رویداد یعنی </a:t>
            </a:r>
            <a:r>
              <a:rPr lang="en-US" sz="1550" b="1" dirty="0" smtClean="0"/>
              <a:t>Fi=Li-</a:t>
            </a:r>
            <a:r>
              <a:rPr lang="en-US" sz="1550" b="1" dirty="0" err="1" smtClean="0"/>
              <a:t>Ei</a:t>
            </a:r>
            <a:endParaRPr lang="fa-IR" sz="1550" b="1" dirty="0" smtClean="0"/>
          </a:p>
          <a:p>
            <a:pPr algn="r" rtl="1">
              <a:lnSpc>
                <a:spcPct val="200000"/>
              </a:lnSpc>
              <a:spcAft>
                <a:spcPts val="0"/>
              </a:spcAft>
              <a:tabLst>
                <a:tab pos="2865755" algn="ctr"/>
                <a:tab pos="5731510" algn="r"/>
              </a:tabLst>
            </a:pPr>
            <a:r>
              <a:rPr lang="fa-IR" sz="1550" b="1" dirty="0" smtClean="0"/>
              <a:t>یک دنباله از فعالیت ها که از رویداد آغازین شبکه شروع و به رویداد پایانه شبکه ختم می شود یک راه نامیده می شود. مقدار شناوری یک راه عبارت از اختلاف بین کل زمان لازم برای تکمیل پروژه و جمع زمان های لازم برای فعالیت های تشکیل دهنده آن راه می باشد.</a:t>
            </a:r>
            <a:endParaRPr lang="fa-IR" sz="1550" b="1" dirty="0"/>
          </a:p>
        </p:txBody>
      </p:sp>
    </p:spTree>
    <p:extLst>
      <p:ext uri="{BB962C8B-B14F-4D97-AF65-F5344CB8AC3E}">
        <p14:creationId xmlns:p14="http://schemas.microsoft.com/office/powerpoint/2010/main" val="39199352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15341"/>
            <a:ext cx="8287656" cy="3785652"/>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نمودارهای میله ای (گانت)</a:t>
            </a:r>
          </a:p>
          <a:p>
            <a:pPr algn="r" rtl="1">
              <a:lnSpc>
                <a:spcPct val="200000"/>
              </a:lnSpc>
              <a:spcAft>
                <a:spcPts val="0"/>
              </a:spcAft>
              <a:tabLst>
                <a:tab pos="2865755" algn="ctr"/>
                <a:tab pos="5731510" algn="r"/>
              </a:tabLst>
            </a:pPr>
            <a:r>
              <a:rPr lang="fa-IR" b="1" dirty="0" smtClean="0"/>
              <a:t>اصول این نمودارها بر این اساس است که بر روی یک صفحه مختصات دو بعدی که یک بعد آن برای نمایش تاریخ های شروع و پایان فعالیت ها و بعد دیگر برای نمایش فعالیت ها مورد استفاده قرار گیرد.</a:t>
            </a:r>
          </a:p>
          <a:p>
            <a:pPr algn="r" rtl="1">
              <a:lnSpc>
                <a:spcPct val="200000"/>
              </a:lnSpc>
              <a:spcAft>
                <a:spcPts val="0"/>
              </a:spcAft>
              <a:tabLst>
                <a:tab pos="2865755" algn="ctr"/>
                <a:tab pos="5731510" algn="r"/>
              </a:tabLst>
            </a:pPr>
            <a:endParaRPr lang="fa-IR" b="1" dirty="0" smtClean="0"/>
          </a:p>
          <a:p>
            <a:pPr algn="r" rtl="1">
              <a:lnSpc>
                <a:spcPct val="200000"/>
              </a:lnSpc>
              <a:tabLst>
                <a:tab pos="2865755" algn="ctr"/>
                <a:tab pos="5731510" algn="r"/>
              </a:tabLst>
            </a:pPr>
            <a:endParaRPr lang="fa-IR" sz="2400" b="1" dirty="0"/>
          </a:p>
        </p:txBody>
      </p:sp>
    </p:spTree>
    <p:extLst>
      <p:ext uri="{BB962C8B-B14F-4D97-AF65-F5344CB8AC3E}">
        <p14:creationId xmlns:p14="http://schemas.microsoft.com/office/powerpoint/2010/main" val="4225281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88682"/>
            <a:ext cx="8287656" cy="7109639"/>
          </a:xfrm>
          <a:prstGeom prst="rect">
            <a:avLst/>
          </a:prstGeom>
        </p:spPr>
        <p:txBody>
          <a:bodyPr wrap="square">
            <a:spAutoFit/>
          </a:bodyPr>
          <a:lstStyle/>
          <a:p>
            <a:pPr algn="r" rtl="1">
              <a:lnSpc>
                <a:spcPct val="200000"/>
              </a:lnSpc>
              <a:tabLst>
                <a:tab pos="2865755" algn="ctr"/>
                <a:tab pos="5731510" algn="r"/>
              </a:tabLst>
            </a:pPr>
            <a:r>
              <a:rPr lang="fa-IR" sz="2400" b="1" dirty="0"/>
              <a:t>قوانین تبدیل </a:t>
            </a:r>
            <a:r>
              <a:rPr lang="en-US" sz="2400" b="1" dirty="0"/>
              <a:t>CPM</a:t>
            </a:r>
            <a:r>
              <a:rPr lang="fa-IR" sz="2400" b="1" dirty="0"/>
              <a:t> به نمودار گانت</a:t>
            </a:r>
            <a:r>
              <a:rPr lang="fa-IR" sz="2400" b="1" dirty="0" smtClean="0"/>
              <a:t>:</a:t>
            </a:r>
          </a:p>
          <a:p>
            <a:pPr algn="r" rtl="1">
              <a:lnSpc>
                <a:spcPct val="200000"/>
              </a:lnSpc>
              <a:tabLst>
                <a:tab pos="2865755" algn="ctr"/>
                <a:tab pos="5731510" algn="r"/>
              </a:tabLst>
            </a:pPr>
            <a:r>
              <a:rPr lang="fa-IR" sz="1700" b="1" dirty="0" smtClean="0"/>
              <a:t>1- فعالیت ها به ترتیب افزایش شماره رویداد پایان از بالا به پایین بر محور قائم نوشته می شوند. در شرایطی که دو یا چند فعالیت دارای یک رویداد پایانی مشترک هستند، این فعالیت ها به ترتیب افزایش شماره رویداد پایه نوشته می شوند.</a:t>
            </a:r>
          </a:p>
          <a:p>
            <a:pPr algn="r" rtl="1">
              <a:lnSpc>
                <a:spcPct val="200000"/>
              </a:lnSpc>
              <a:tabLst>
                <a:tab pos="2865755" algn="ctr"/>
                <a:tab pos="5731510" algn="r"/>
              </a:tabLst>
            </a:pPr>
            <a:r>
              <a:rPr lang="fa-IR" sz="1700" b="1" dirty="0" smtClean="0"/>
              <a:t>2- از تاریخ آغاز پروژه، پاره خطی افقی به طولی متناسب با زمان اولین فعالیت از چپ به راست ترسیم می شود. در ابتدا و انتهای پاره خط، به ترتیب شماره های رویدادهای پایه و پایان نوشته می شوند.</a:t>
            </a:r>
          </a:p>
          <a:p>
            <a:pPr algn="r" rtl="1">
              <a:lnSpc>
                <a:spcPct val="200000"/>
              </a:lnSpc>
              <a:tabLst>
                <a:tab pos="2865755" algn="ctr"/>
                <a:tab pos="5731510" algn="r"/>
              </a:tabLst>
            </a:pPr>
            <a:r>
              <a:rPr lang="fa-IR" sz="1700" b="1" dirty="0" smtClean="0"/>
              <a:t>3- همگی سایر فعالیت ها به ترتیب به نحوی رسم می شوند که شماره پایان فعالیت با رویدادی که دارای همین شماره بوده و در منتهی الیه سمت راست نمودار واقع است، در یک راستای قائم قرار گیرند. این دستور نیز باید در مورد فعالیت های موهوم رعایت شود، زیر در این حالت طول پاره خط افقی صفر بوده و بنابراین فعالیت موهومی تبدیل به یک خط قائم می شود.</a:t>
            </a:r>
            <a:endParaRPr lang="fa-IR" sz="1700" b="1" dirty="0"/>
          </a:p>
        </p:txBody>
      </p:sp>
    </p:spTree>
    <p:extLst>
      <p:ext uri="{BB962C8B-B14F-4D97-AF65-F5344CB8AC3E}">
        <p14:creationId xmlns:p14="http://schemas.microsoft.com/office/powerpoint/2010/main" val="4266281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360"/>
            <a:ext cx="8287656" cy="6832640"/>
          </a:xfrm>
          <a:prstGeom prst="rect">
            <a:avLst/>
          </a:prstGeom>
        </p:spPr>
        <p:txBody>
          <a:bodyPr wrap="square">
            <a:spAutoFit/>
          </a:bodyPr>
          <a:lstStyle/>
          <a:p>
            <a:pPr algn="r" rtl="1">
              <a:lnSpc>
                <a:spcPct val="200000"/>
              </a:lnSpc>
              <a:tabLst>
                <a:tab pos="2865755" algn="ctr"/>
                <a:tab pos="5731510" algn="r"/>
              </a:tabLst>
            </a:pPr>
            <a:r>
              <a:rPr lang="fa-IR" sz="2100" b="1" dirty="0" smtClean="0"/>
              <a:t>مهم ترین راه های کاهش مدت اجرای پروژه به شرح زیر می باشد:</a:t>
            </a:r>
          </a:p>
          <a:p>
            <a:pPr marL="342900" indent="-342900" algn="r" rtl="1">
              <a:lnSpc>
                <a:spcPct val="200000"/>
              </a:lnSpc>
              <a:buFont typeface="+mj-lt"/>
              <a:buAutoNum type="arabicPeriod"/>
              <a:tabLst>
                <a:tab pos="2865755" algn="ctr"/>
                <a:tab pos="5731510" algn="r"/>
              </a:tabLst>
            </a:pPr>
            <a:r>
              <a:rPr lang="fa-IR" b="1" dirty="0" smtClean="0"/>
              <a:t>تغییر کمی و کیفی چارچوب، اندازه، حجم و هدف های پروژه </a:t>
            </a:r>
          </a:p>
          <a:p>
            <a:pPr marL="342900" indent="-342900" algn="r" rtl="1">
              <a:lnSpc>
                <a:spcPct val="200000"/>
              </a:lnSpc>
              <a:buFont typeface="+mj-lt"/>
              <a:buAutoNum type="arabicPeriod"/>
              <a:tabLst>
                <a:tab pos="2865755" algn="ctr"/>
                <a:tab pos="5731510" algn="r"/>
              </a:tabLst>
            </a:pPr>
            <a:r>
              <a:rPr lang="fa-IR" b="1" dirty="0" smtClean="0"/>
              <a:t>افزایش استانداردهای عملکردی یا افزایش کارایی و بهره برداری کارکنان و تجهیزات</a:t>
            </a:r>
          </a:p>
          <a:p>
            <a:pPr marL="342900" indent="-342900" algn="r" rtl="1">
              <a:lnSpc>
                <a:spcPct val="200000"/>
              </a:lnSpc>
              <a:buFont typeface="+mj-lt"/>
              <a:buAutoNum type="arabicPeriod"/>
              <a:tabLst>
                <a:tab pos="2865755" algn="ctr"/>
                <a:tab pos="5731510" algn="r"/>
              </a:tabLst>
            </a:pPr>
            <a:r>
              <a:rPr lang="fa-IR" b="1" dirty="0" smtClean="0"/>
              <a:t>اجرای موازی یا همزمان فعالیت های بحرانی</a:t>
            </a:r>
          </a:p>
          <a:p>
            <a:pPr marL="342900" indent="-342900" algn="r" rtl="1">
              <a:lnSpc>
                <a:spcPct val="200000"/>
              </a:lnSpc>
              <a:buFont typeface="+mj-lt"/>
              <a:buAutoNum type="arabicPeriod"/>
              <a:tabLst>
                <a:tab pos="2865755" algn="ctr"/>
                <a:tab pos="5731510" algn="r"/>
              </a:tabLst>
            </a:pPr>
            <a:r>
              <a:rPr lang="fa-IR" b="1" dirty="0" smtClean="0"/>
              <a:t>افزایش منابع اجرایی فعالیت های بحرانی از طریق انتقال منابع از فعالیت های غیر بحرانی</a:t>
            </a:r>
          </a:p>
          <a:p>
            <a:pPr marL="342900" indent="-342900" algn="r" rtl="1">
              <a:lnSpc>
                <a:spcPct val="200000"/>
              </a:lnSpc>
              <a:buFont typeface="+mj-lt"/>
              <a:buAutoNum type="arabicPeriod"/>
              <a:tabLst>
                <a:tab pos="2865755" algn="ctr"/>
                <a:tab pos="5731510" algn="r"/>
              </a:tabLst>
            </a:pPr>
            <a:r>
              <a:rPr lang="fa-IR" b="1" dirty="0" smtClean="0"/>
              <a:t>تغییر روش ساخت برخی یا تمام فعالیت های پروژه</a:t>
            </a:r>
          </a:p>
          <a:p>
            <a:pPr marL="342900" indent="-342900" algn="r" rtl="1">
              <a:lnSpc>
                <a:spcPct val="200000"/>
              </a:lnSpc>
              <a:buFont typeface="+mj-lt"/>
              <a:buAutoNum type="arabicPeriod"/>
              <a:tabLst>
                <a:tab pos="2865755" algn="ctr"/>
                <a:tab pos="5731510" algn="r"/>
              </a:tabLst>
            </a:pPr>
            <a:r>
              <a:rPr lang="fa-IR" b="1" dirty="0" smtClean="0"/>
              <a:t>افزایش منابع اجرایی فعالیت های بحرانی از طریق استفاده از منابع اضافی (با افزایش ساعت کار روزانه، انجام کار در روزهای تعطیل و افزایش منابع اجرایی فعالیت های بحرانی، می توان مدت اجرای آنها را کاهش داد).</a:t>
            </a:r>
          </a:p>
        </p:txBody>
      </p:sp>
    </p:spTree>
    <p:extLst>
      <p:ext uri="{BB962C8B-B14F-4D97-AF65-F5344CB8AC3E}">
        <p14:creationId xmlns:p14="http://schemas.microsoft.com/office/powerpoint/2010/main" val="32277170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5684"/>
            <a:ext cx="8287656" cy="2340384"/>
          </a:xfrm>
          <a:prstGeom prst="rect">
            <a:avLst/>
          </a:prstGeom>
        </p:spPr>
        <p:txBody>
          <a:bodyPr wrap="square">
            <a:spAutoFit/>
          </a:bodyPr>
          <a:lstStyle/>
          <a:p>
            <a:pPr algn="r" rtl="1">
              <a:lnSpc>
                <a:spcPct val="200000"/>
              </a:lnSpc>
              <a:spcAft>
                <a:spcPts val="0"/>
              </a:spcAft>
              <a:tabLst>
                <a:tab pos="2865755" algn="ctr"/>
                <a:tab pos="5731510" algn="r"/>
              </a:tabLst>
            </a:pPr>
            <a:r>
              <a:rPr lang="fa-IR" sz="2200" b="1" dirty="0" smtClean="0"/>
              <a:t>مدل های بررسی زمان – هزینه شامل سه مورد زیر می باشد:</a:t>
            </a:r>
          </a:p>
          <a:p>
            <a:pPr marL="342900" indent="-342900" algn="r" rtl="1">
              <a:lnSpc>
                <a:spcPct val="200000"/>
              </a:lnSpc>
              <a:spcAft>
                <a:spcPts val="0"/>
              </a:spcAft>
              <a:buFont typeface="+mj-lt"/>
              <a:buAutoNum type="arabicPeriod"/>
              <a:tabLst>
                <a:tab pos="2865755" algn="ctr"/>
                <a:tab pos="5731510" algn="r"/>
              </a:tabLst>
            </a:pPr>
            <a:r>
              <a:rPr lang="fa-IR" b="1" dirty="0" smtClean="0"/>
              <a:t>عدم وجود محدودیت برای عوامل زمان – هزینه</a:t>
            </a:r>
          </a:p>
          <a:p>
            <a:pPr marL="342900" indent="-342900" algn="r" rtl="1">
              <a:lnSpc>
                <a:spcPct val="200000"/>
              </a:lnSpc>
              <a:spcAft>
                <a:spcPts val="0"/>
              </a:spcAft>
              <a:buFont typeface="+mj-lt"/>
              <a:buAutoNum type="arabicPeriod"/>
              <a:tabLst>
                <a:tab pos="2865755" algn="ctr"/>
                <a:tab pos="5731510" algn="r"/>
              </a:tabLst>
            </a:pPr>
            <a:r>
              <a:rPr lang="fa-IR" b="1" dirty="0" smtClean="0"/>
              <a:t>تعیین تاریخ تکمیل پروژه</a:t>
            </a:r>
          </a:p>
          <a:p>
            <a:pPr marL="342900" indent="-342900" algn="r" rtl="1">
              <a:lnSpc>
                <a:spcPct val="200000"/>
              </a:lnSpc>
              <a:spcAft>
                <a:spcPts val="0"/>
              </a:spcAft>
              <a:buFont typeface="+mj-lt"/>
              <a:buAutoNum type="arabicPeriod"/>
              <a:tabLst>
                <a:tab pos="2865755" algn="ctr"/>
                <a:tab pos="5731510" algn="r"/>
              </a:tabLst>
            </a:pPr>
            <a:r>
              <a:rPr lang="fa-IR" b="1" dirty="0" smtClean="0"/>
              <a:t>تعیین بودجه معینی برای تسریع تاریخ تکمیل</a:t>
            </a:r>
          </a:p>
        </p:txBody>
      </p:sp>
    </p:spTree>
    <p:extLst>
      <p:ext uri="{BB962C8B-B14F-4D97-AF65-F5344CB8AC3E}">
        <p14:creationId xmlns:p14="http://schemas.microsoft.com/office/powerpoint/2010/main" val="3068239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0630" y="-109814"/>
                <a:ext cx="8287656" cy="6880730"/>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زمانهای اجرای فعالیت ها در موازنه هزینه – زمان :</a:t>
                </a:r>
              </a:p>
              <a:p>
                <a:pPr algn="r" rtl="1">
                  <a:lnSpc>
                    <a:spcPct val="200000"/>
                  </a:lnSpc>
                  <a:spcAft>
                    <a:spcPts val="0"/>
                  </a:spcAft>
                  <a:tabLst>
                    <a:tab pos="2865755" algn="ctr"/>
                    <a:tab pos="5731510" algn="r"/>
                  </a:tabLst>
                </a:pPr>
                <a:r>
                  <a:rPr lang="fa-IR" b="1" dirty="0" smtClean="0"/>
                  <a:t>1- زمان معمولی: کوتاه ترین زمانی است که می توان فعالیت را با حداقل هزینه های مستقیم اجرا نمود.</a:t>
                </a:r>
              </a:p>
              <a:p>
                <a:pPr algn="r" rtl="1">
                  <a:lnSpc>
                    <a:spcPct val="200000"/>
                  </a:lnSpc>
                  <a:spcAft>
                    <a:spcPts val="0"/>
                  </a:spcAft>
                  <a:tabLst>
                    <a:tab pos="2865755" algn="ctr"/>
                    <a:tab pos="5731510" algn="r"/>
                  </a:tabLst>
                </a:pPr>
                <a:r>
                  <a:rPr lang="fa-IR" b="1" dirty="0" smtClean="0"/>
                  <a:t>2- زمان فشرده: کمترین زمان لازم است که ضمن آن اجرای فعالیت ها در شرایط اجرای پروژه امکان پذیر باشد که البته سبب افزایش هزینه ها می شود.</a:t>
                </a:r>
              </a:p>
              <a:p>
                <a:pPr algn="r" rtl="1">
                  <a:lnSpc>
                    <a:spcPct val="200000"/>
                  </a:lnSpc>
                  <a:spcAft>
                    <a:spcPts val="0"/>
                  </a:spcAft>
                  <a:tabLst>
                    <a:tab pos="2865755" algn="ctr"/>
                    <a:tab pos="5731510" algn="r"/>
                  </a:tabLst>
                </a:pPr>
                <a:r>
                  <a:rPr lang="fa-IR" b="1" dirty="0" smtClean="0"/>
                  <a:t>ضریب زاویه هزینه، عبارت است از مقدار هزینه های مستقیم اضافی که بابت کاهش یک واحد زمان اجرای فعالیت به آن تعلق می گیرد. </a:t>
                </a:r>
              </a:p>
              <a:p>
                <a:pPr rtl="1">
                  <a:lnSpc>
                    <a:spcPct val="200000"/>
                  </a:lnSpc>
                  <a:tabLst>
                    <a:tab pos="2865755" algn="ctr"/>
                    <a:tab pos="5731510" algn="r"/>
                  </a:tabLst>
                </a:pPr>
                <a:r>
                  <a:rPr lang="en-US" dirty="0"/>
                  <a:t>C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rPr>
                                <m:t>𝐶𝑓</m:t>
                              </m:r>
                              <m:r>
                                <a:rPr lang="en-US" i="1">
                                  <a:latin typeface="Cambria Math" panose="02040503050406030204" pitchFamily="18" charset="0"/>
                                </a:rPr>
                                <m:t>−</m:t>
                              </m:r>
                            </m:e>
                            <m:e>
                              <m:r>
                                <a:rPr lang="en-US" i="1">
                                  <a:latin typeface="Cambria Math" panose="02040503050406030204" pitchFamily="18" charset="0"/>
                                </a:rPr>
                                <m:t>𝐶𝑛</m:t>
                              </m:r>
                            </m:e>
                          </m:mr>
                          <m:mr>
                            <m:e>
                              <m:r>
                                <a:rPr lang="en-US" i="1">
                                  <a:latin typeface="Cambria Math" panose="02040503050406030204" pitchFamily="18" charset="0"/>
                                </a:rPr>
                                <m:t>𝐷𝑓</m:t>
                              </m:r>
                              <m:r>
                                <a:rPr lang="en-US" i="1">
                                  <a:latin typeface="Cambria Math" panose="02040503050406030204" pitchFamily="18" charset="0"/>
                                </a:rPr>
                                <m:t>−</m:t>
                              </m:r>
                            </m:e>
                            <m:e>
                              <m:r>
                                <a:rPr lang="en-US" i="1">
                                  <a:latin typeface="Cambria Math" panose="02040503050406030204" pitchFamily="18" charset="0"/>
                                </a:rPr>
                                <m:t>𝐷𝑛</m:t>
                              </m:r>
                            </m:e>
                          </m:mr>
                        </m:m>
                      </m:e>
                    </m:d>
                  </m:oMath>
                </a14:m>
                <a:endParaRPr lang="fa-IR" b="1" dirty="0" smtClean="0"/>
              </a:p>
              <a:p>
                <a:pPr algn="r" rtl="1">
                  <a:lnSpc>
                    <a:spcPct val="200000"/>
                  </a:lnSpc>
                  <a:spcAft>
                    <a:spcPts val="0"/>
                  </a:spcAft>
                  <a:tabLst>
                    <a:tab pos="2865755" algn="ctr"/>
                    <a:tab pos="5731510" algn="r"/>
                  </a:tabLst>
                </a:pPr>
                <a:r>
                  <a:rPr lang="fa-IR" b="1" dirty="0" smtClean="0"/>
                  <a:t>که در آن</a:t>
                </a:r>
                <a:r>
                  <a:rPr lang="en-US" b="1" dirty="0" err="1" smtClean="0"/>
                  <a:t>Cf</a:t>
                </a:r>
                <a:r>
                  <a:rPr lang="en-US" b="1" dirty="0" smtClean="0"/>
                  <a:t> </a:t>
                </a:r>
                <a:r>
                  <a:rPr lang="fa-IR" b="1" dirty="0" smtClean="0"/>
                  <a:t> = هزینه فشرده، </a:t>
                </a:r>
                <a:r>
                  <a:rPr lang="en-US" b="1" dirty="0" err="1" smtClean="0"/>
                  <a:t>Cn</a:t>
                </a:r>
                <a:r>
                  <a:rPr lang="fa-IR" b="1" dirty="0" smtClean="0"/>
                  <a:t> = هزینه معمولی، </a:t>
                </a:r>
                <a:r>
                  <a:rPr lang="en-US" b="1" dirty="0" err="1" smtClean="0"/>
                  <a:t>Df</a:t>
                </a:r>
                <a:r>
                  <a:rPr lang="fa-IR" b="1" dirty="0" smtClean="0"/>
                  <a:t> = زمان فشرده،       </a:t>
                </a:r>
                <a:r>
                  <a:rPr lang="en-US" b="1" dirty="0" err="1" smtClean="0"/>
                  <a:t>Dn</a:t>
                </a:r>
                <a:r>
                  <a:rPr lang="en-US" b="1" dirty="0" smtClean="0"/>
                  <a:t> </a:t>
                </a:r>
                <a:r>
                  <a:rPr lang="fa-IR" b="1" dirty="0" smtClean="0"/>
                  <a:t> = زمان معمولی، برای اجرای فعالیت می باشد.</a:t>
                </a:r>
              </a:p>
            </p:txBody>
          </p:sp>
        </mc:Choice>
        <mc:Fallback xmlns="">
          <p:sp>
            <p:nvSpPr>
              <p:cNvPr id="2" name="Rectangle 1"/>
              <p:cNvSpPr>
                <a:spLocks noRot="1" noChangeAspect="1" noMove="1" noResize="1" noEditPoints="1" noAdjustHandles="1" noChangeArrowheads="1" noChangeShapeType="1" noTextEdit="1"/>
              </p:cNvSpPr>
              <p:nvPr/>
            </p:nvSpPr>
            <p:spPr>
              <a:xfrm>
                <a:off x="130630" y="-109814"/>
                <a:ext cx="8287656" cy="6880730"/>
              </a:xfrm>
              <a:prstGeom prst="rect">
                <a:avLst/>
              </a:prstGeom>
              <a:blipFill rotWithShape="0">
                <a:blip r:embed="rId2"/>
                <a:stretch>
                  <a:fillRect l="-882" r="-1103"/>
                </a:stretch>
              </a:blipFill>
            </p:spPr>
            <p:txBody>
              <a:bodyPr/>
              <a:lstStyle/>
              <a:p>
                <a:r>
                  <a:rPr lang="fa-IR">
                    <a:noFill/>
                  </a:rPr>
                  <a:t> </a:t>
                </a:r>
              </a:p>
            </p:txBody>
          </p:sp>
        </mc:Fallback>
      </mc:AlternateContent>
    </p:spTree>
    <p:extLst>
      <p:ext uri="{BB962C8B-B14F-4D97-AF65-F5344CB8AC3E}">
        <p14:creationId xmlns:p14="http://schemas.microsoft.com/office/powerpoint/2010/main" val="523038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34" y="824748"/>
            <a:ext cx="7968080" cy="5078313"/>
          </a:xfrm>
          <a:prstGeom prst="rect">
            <a:avLst/>
          </a:prstGeom>
        </p:spPr>
        <p:txBody>
          <a:bodyPr wrap="square">
            <a:spAutoFit/>
          </a:bodyPr>
          <a:lstStyle/>
          <a:p>
            <a:pPr algn="r" rtl="1">
              <a:lnSpc>
                <a:spcPct val="200000"/>
              </a:lnSpc>
              <a:spcAft>
                <a:spcPts val="0"/>
              </a:spcAft>
              <a:tabLst>
                <a:tab pos="2865755" algn="ctr"/>
                <a:tab pos="5731510" algn="r"/>
              </a:tabLst>
            </a:pPr>
            <a:r>
              <a:rPr lang="fa-IR" b="1" dirty="0" smtClean="0"/>
              <a:t>نمونه یک فعالیت جاری : تهیه گزارش مالی در پایان هر سال توسط بخش مالی شرکت </a:t>
            </a:r>
          </a:p>
          <a:p>
            <a:pPr algn="r" rtl="1">
              <a:lnSpc>
                <a:spcPct val="200000"/>
              </a:lnSpc>
              <a:spcAft>
                <a:spcPts val="0"/>
              </a:spcAft>
              <a:tabLst>
                <a:tab pos="2865755" algn="ctr"/>
                <a:tab pos="5731510" algn="r"/>
              </a:tabLst>
            </a:pPr>
            <a:r>
              <a:rPr lang="fa-IR" b="1" dirty="0" smtClean="0"/>
              <a:t>نمونه یک پروژه : ساخت یک نیروگاه گازی در یک منطقه مشخص </a:t>
            </a:r>
          </a:p>
          <a:p>
            <a:pPr algn="r" rtl="1">
              <a:lnSpc>
                <a:spcPct val="200000"/>
              </a:lnSpc>
              <a:spcAft>
                <a:spcPts val="0"/>
              </a:spcAft>
              <a:tabLst>
                <a:tab pos="2865755" algn="ctr"/>
                <a:tab pos="5731510" algn="r"/>
              </a:tabLst>
            </a:pPr>
            <a:r>
              <a:rPr lang="fa-IR" b="1" dirty="0" smtClean="0"/>
              <a:t>2- مقیاس زمانی : هر پروژه دارای نقطه شروع و پابان مشخصی می باشد که در محدوده آن، محصولات باید متناسب با ملزومات مشتری (ذینفع یا کارفرما) تولید گردند. برخلاف فعالیت های جاری که شامل مجموعه ای از فعالیت های تکراری و غیر تکراری هستند، پروژه ها دایمی و همیشگی نیستند.</a:t>
            </a:r>
          </a:p>
          <a:p>
            <a:pPr algn="r" rtl="1">
              <a:lnSpc>
                <a:spcPct val="200000"/>
              </a:lnSpc>
              <a:spcAft>
                <a:spcPts val="0"/>
              </a:spcAft>
              <a:tabLst>
                <a:tab pos="2865755" algn="ctr"/>
                <a:tab pos="5731510" algn="r"/>
              </a:tabLst>
            </a:pPr>
            <a:endParaRPr lang="fa-IR" b="1" dirty="0" smtClean="0"/>
          </a:p>
        </p:txBody>
      </p:sp>
    </p:spTree>
    <p:extLst>
      <p:ext uri="{BB962C8B-B14F-4D97-AF65-F5344CB8AC3E}">
        <p14:creationId xmlns:p14="http://schemas.microsoft.com/office/powerpoint/2010/main" val="74120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7711"/>
            <a:ext cx="8287656" cy="7325082"/>
          </a:xfrm>
          <a:prstGeom prst="rect">
            <a:avLst/>
          </a:prstGeom>
        </p:spPr>
        <p:txBody>
          <a:bodyPr wrap="square">
            <a:spAutoFit/>
          </a:bodyPr>
          <a:lstStyle/>
          <a:p>
            <a:pPr marL="285750" indent="-285750" algn="r" rtl="1">
              <a:lnSpc>
                <a:spcPct val="200000"/>
              </a:lnSpc>
              <a:spcAft>
                <a:spcPts val="0"/>
              </a:spcAft>
              <a:buFont typeface="Wingdings" panose="05000000000000000000" pitchFamily="2" charset="2"/>
              <a:buChar char="v"/>
              <a:tabLst>
                <a:tab pos="2865755" algn="ctr"/>
                <a:tab pos="5731510" algn="r"/>
              </a:tabLst>
            </a:pPr>
            <a:r>
              <a:rPr lang="fa-IR" sz="2400" b="1" dirty="0" smtClean="0"/>
              <a:t>اجرا</a:t>
            </a:r>
          </a:p>
          <a:p>
            <a:pPr algn="r" rtl="1">
              <a:lnSpc>
                <a:spcPct val="200000"/>
              </a:lnSpc>
              <a:spcAft>
                <a:spcPts val="0"/>
              </a:spcAft>
              <a:tabLst>
                <a:tab pos="2865755" algn="ctr"/>
                <a:tab pos="5731510" algn="r"/>
              </a:tabLst>
            </a:pPr>
            <a:r>
              <a:rPr lang="fa-IR" sz="1650" b="1" dirty="0" smtClean="0"/>
              <a:t>اجرا فرآیندی است که در حین انجام فعالیت ها طبق طرح پروژه اجرا می شود. با شروع فرآیند اجزا فرآیند برنامه ریزی به صورت کامل متوقف نخواهد شد چون بر اساس اطلاعات جدید باید برنامه مجددا تنظیم شوند. برای اجرای یک پروژه به صورت موفقیت آمیز لازم است که اطلاعات در زمان لازم و به صورت صحیح به افراد مناسب ارائه شوند.</a:t>
            </a:r>
          </a:p>
          <a:p>
            <a:pPr marL="285750" indent="-285750" algn="r" rtl="1">
              <a:lnSpc>
                <a:spcPct val="200000"/>
              </a:lnSpc>
              <a:spcAft>
                <a:spcPts val="0"/>
              </a:spcAft>
              <a:buFont typeface="Wingdings" panose="05000000000000000000" pitchFamily="2" charset="2"/>
              <a:buChar char="v"/>
              <a:tabLst>
                <a:tab pos="2865755" algn="ctr"/>
                <a:tab pos="5731510" algn="r"/>
              </a:tabLst>
            </a:pPr>
            <a:r>
              <a:rPr lang="fa-IR" sz="2400" b="1" dirty="0" smtClean="0"/>
              <a:t>فرآیند کنترل</a:t>
            </a:r>
          </a:p>
          <a:p>
            <a:pPr algn="r" rtl="1">
              <a:lnSpc>
                <a:spcPct val="200000"/>
              </a:lnSpc>
              <a:spcAft>
                <a:spcPts val="0"/>
              </a:spcAft>
              <a:tabLst>
                <a:tab pos="2865755" algn="ctr"/>
                <a:tab pos="5731510" algn="r"/>
              </a:tabLst>
            </a:pPr>
            <a:r>
              <a:rPr lang="fa-IR" sz="1650" b="1" dirty="0" smtClean="0"/>
              <a:t>فرآیند کنترل که همراه فاز اجرا می باشد، مستلزم کنترل پیشرفت پروژه، مقایسه آن با طرح پروژه و در صورت لزوم، اصلاح آن است. ضرورت فرآیند کنترل از آنجا ناشی می شود که ممکن است تیم پروژه آن قدر در انجام فعالیت ها مشغول شوند که متوجه نشوند هزینه های پروژه از هزینه های برنامه ریزی شده فراتر رفته یا پروژه از برنامه ریزی اولیه عقب مانده است یا حتی از خصوصیات اولیه محصول فاصله گرفته اند.</a:t>
            </a:r>
          </a:p>
        </p:txBody>
      </p:sp>
    </p:spTree>
    <p:extLst>
      <p:ext uri="{BB962C8B-B14F-4D97-AF65-F5344CB8AC3E}">
        <p14:creationId xmlns:p14="http://schemas.microsoft.com/office/powerpoint/2010/main" val="1463687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58885"/>
            <a:ext cx="8287656" cy="2401940"/>
          </a:xfrm>
          <a:prstGeom prst="rect">
            <a:avLst/>
          </a:prstGeom>
        </p:spPr>
        <p:txBody>
          <a:bodyPr wrap="square">
            <a:spAutoFit/>
          </a:bodyPr>
          <a:lstStyle/>
          <a:p>
            <a:pPr marL="285750" indent="-285750" algn="r" rtl="1">
              <a:lnSpc>
                <a:spcPct val="200000"/>
              </a:lnSpc>
              <a:spcAft>
                <a:spcPts val="0"/>
              </a:spcAft>
              <a:buFont typeface="Wingdings" panose="05000000000000000000" pitchFamily="2" charset="2"/>
              <a:buChar char="v"/>
              <a:tabLst>
                <a:tab pos="2865755" algn="ctr"/>
                <a:tab pos="5731510" algn="r"/>
              </a:tabLst>
            </a:pPr>
            <a:r>
              <a:rPr lang="fa-IR" sz="2400" b="1" dirty="0" smtClean="0"/>
              <a:t>روش ارزش به دست آمده</a:t>
            </a:r>
          </a:p>
          <a:p>
            <a:pPr algn="r" rtl="1">
              <a:lnSpc>
                <a:spcPct val="200000"/>
              </a:lnSpc>
              <a:spcAft>
                <a:spcPts val="0"/>
              </a:spcAft>
              <a:tabLst>
                <a:tab pos="2865755" algn="ctr"/>
                <a:tab pos="5731510" algn="r"/>
              </a:tabLst>
            </a:pPr>
            <a:r>
              <a:rPr lang="fa-IR" b="1" dirty="0" smtClean="0"/>
              <a:t>بیش از سه دهه است که ارزش بدست آمده به عنوان یک تکنیک اثبات شده و تحت استفاده در مدیریت پروژه، جایگاه خود را برجسته نموده و جای خود را در کنار دیگر ابزار ارزشمند باز کرده است.</a:t>
            </a:r>
          </a:p>
        </p:txBody>
      </p:sp>
    </p:spTree>
    <p:extLst>
      <p:ext uri="{BB962C8B-B14F-4D97-AF65-F5344CB8AC3E}">
        <p14:creationId xmlns:p14="http://schemas.microsoft.com/office/powerpoint/2010/main" val="28823063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86" y="0"/>
            <a:ext cx="8287656" cy="6370975"/>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خلاصه مطالب ذکر شده در پروژه ارائه شده در جزوه</a:t>
            </a:r>
          </a:p>
          <a:p>
            <a:pPr algn="r" rtl="1">
              <a:lnSpc>
                <a:spcPct val="200000"/>
              </a:lnSpc>
              <a:spcAft>
                <a:spcPts val="0"/>
              </a:spcAft>
              <a:tabLst>
                <a:tab pos="2865755" algn="ctr"/>
                <a:tab pos="5731510" algn="r"/>
              </a:tabLst>
            </a:pPr>
            <a:r>
              <a:rPr lang="fa-IR" b="1" dirty="0" smtClean="0"/>
              <a:t>در این فصل ابتدا بامفهوم پروژه، تفاوت آن با کارهای جاری و اصول مدیریت پروژه آشنا شدیم. سپس به بررسی پنج فرآیند مدیریت پروژه (فرآیند اصلی آغاز، برنامه ریزی، اجرا، کنترل و اتمام پرداخته شد. فرآیند آغاز خود دارای پنج بخش می باشد که آخرین قسمت آن یعنی تهیه منشور پروژه بسیار حائز اهمیت است که به طور خاص دراین مورد بحث شد. پس از آن به طور تفضیلی به فرآیند برنامه ریزی پرداخته شد. فرآیند برنامه ریزی شامل برنامه پروژه یا زمان بندی، برنامه منابع، برنامه مالی، برنامه کیفی، برنامه ریسک، برنامه تاییدیه،برنامه ارتباطات، برنامه تدارکات می باشد. البته از آنجا که برنامه ریزی زمان بندی، مالی و منابع از اهمیت بیشتری برخوردار است در ادامه به تشریح این چگونگی این برنامه ریزی ها پرداخته شد.</a:t>
            </a:r>
          </a:p>
        </p:txBody>
      </p:sp>
    </p:spTree>
    <p:extLst>
      <p:ext uri="{BB962C8B-B14F-4D97-AF65-F5344CB8AC3E}">
        <p14:creationId xmlns:p14="http://schemas.microsoft.com/office/powerpoint/2010/main" val="1786568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1107341"/>
            <a:ext cx="8287656" cy="3416320"/>
          </a:xfrm>
          <a:prstGeom prst="rect">
            <a:avLst/>
          </a:prstGeom>
        </p:spPr>
        <p:txBody>
          <a:bodyPr wrap="square">
            <a:spAutoFit/>
          </a:bodyPr>
          <a:lstStyle/>
          <a:p>
            <a:pPr algn="r" rtl="1">
              <a:lnSpc>
                <a:spcPct val="200000"/>
              </a:lnSpc>
              <a:spcAft>
                <a:spcPts val="0"/>
              </a:spcAft>
              <a:tabLst>
                <a:tab pos="2865755" algn="ctr"/>
                <a:tab pos="5731510" algn="r"/>
              </a:tabLst>
            </a:pPr>
            <a:r>
              <a:rPr lang="fa-IR" b="1" dirty="0" smtClean="0"/>
              <a:t>در بحث برنامه زمان بندی روش های متعددی وجود دارد که معروف ترین و کاربردی ترین این روش ها، روش مسیر بحرانی است، لذا در این فصل تمامی گام های این روش به طور مبسوط تشریح شد. البته از آنجا که در حالاتی که عدم قطعیت وجود دارد، این روش جواب گو نیست، به طور خلاصه به تبیین روش شبکه با فرآیندهای احتمالاتی یا پرداخته شد. در ادامه نیز روش نمودار میله ای گانت که راحت ترین روش زمان بندی است.</a:t>
            </a:r>
          </a:p>
        </p:txBody>
      </p:sp>
    </p:spTree>
    <p:extLst>
      <p:ext uri="{BB962C8B-B14F-4D97-AF65-F5344CB8AC3E}">
        <p14:creationId xmlns:p14="http://schemas.microsoft.com/office/powerpoint/2010/main" val="3628950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90" y="0"/>
            <a:ext cx="7968080" cy="6740307"/>
          </a:xfrm>
          <a:prstGeom prst="rect">
            <a:avLst/>
          </a:prstGeom>
        </p:spPr>
        <p:txBody>
          <a:bodyPr wrap="square">
            <a:spAutoFit/>
          </a:bodyPr>
          <a:lstStyle/>
          <a:p>
            <a:pPr algn="r" rtl="1">
              <a:lnSpc>
                <a:spcPct val="200000"/>
              </a:lnSpc>
              <a:spcAft>
                <a:spcPts val="0"/>
              </a:spcAft>
              <a:tabLst>
                <a:tab pos="2865755" algn="ctr"/>
                <a:tab pos="5731510" algn="r"/>
              </a:tabLst>
            </a:pPr>
            <a:r>
              <a:rPr lang="fa-IR" b="1" dirty="0"/>
              <a:t>3- بودجه </a:t>
            </a:r>
            <a:r>
              <a:rPr lang="fa-IR" b="1" dirty="0" smtClean="0"/>
              <a:t>تعیین شده : پروژه ها دارای یک سطح هزینه مالی تعریف شده هستند که محصولات باید در چارچوب آن تولید گردند تا نیاز های مورد نظر مشتری (ذینفع یا کارفرما) را برآورده سازند.</a:t>
            </a:r>
          </a:p>
          <a:p>
            <a:pPr algn="r" rtl="1">
              <a:lnSpc>
                <a:spcPct val="200000"/>
              </a:lnSpc>
              <a:spcAft>
                <a:spcPts val="0"/>
              </a:spcAft>
              <a:tabLst>
                <a:tab pos="2865755" algn="ctr"/>
                <a:tab pos="5731510" algn="r"/>
              </a:tabLst>
            </a:pPr>
            <a:r>
              <a:rPr lang="fa-IR" b="1" dirty="0" smtClean="0"/>
              <a:t>4- منابع محدود : در حین شروع پروژه مقدار توافق شده و معینی از نیروی کار ، تجهیزات و مصالح به پروژه تخصیص می یابد.</a:t>
            </a:r>
          </a:p>
          <a:p>
            <a:pPr algn="r" rtl="1">
              <a:lnSpc>
                <a:spcPct val="200000"/>
              </a:lnSpc>
              <a:spcAft>
                <a:spcPts val="0"/>
              </a:spcAft>
              <a:tabLst>
                <a:tab pos="2865755" algn="ctr"/>
                <a:tab pos="5731510" algn="r"/>
              </a:tabLst>
            </a:pPr>
            <a:r>
              <a:rPr lang="fa-IR" b="1" dirty="0" smtClean="0"/>
              <a:t>5- وجود عنصر ریسک : پروژه ها دارای سطحی از عدم قطعیت ها بوده و دارای ریسک کسب و کار می باشند.</a:t>
            </a:r>
          </a:p>
          <a:p>
            <a:pPr algn="r" rtl="1">
              <a:lnSpc>
                <a:spcPct val="200000"/>
              </a:lnSpc>
              <a:spcAft>
                <a:spcPts val="0"/>
              </a:spcAft>
              <a:tabLst>
                <a:tab pos="2865755" algn="ctr"/>
                <a:tab pos="5731510" algn="r"/>
              </a:tabLst>
            </a:pPr>
            <a:r>
              <a:rPr lang="fa-IR" b="1" dirty="0" smtClean="0"/>
              <a:t>6- محصول یا خدمات محسوس و قابل رویت : نتایج پروژه معمولا محصولات تولید شده یا موارد قابل تحویل پروژه هستند و نتایج محسوس و قابل رویت، نشانگر اتمام موفقیت آمیز یک پروژه می باشند. این ویژگی پروژه به ما کمک می کند که بتوانیم ارزیابی درستی از حصول یا عدم حصول به اهداف پروژه داشته باشیم.</a:t>
            </a:r>
          </a:p>
        </p:txBody>
      </p:sp>
    </p:spTree>
    <p:extLst>
      <p:ext uri="{BB962C8B-B14F-4D97-AF65-F5344CB8AC3E}">
        <p14:creationId xmlns:p14="http://schemas.microsoft.com/office/powerpoint/2010/main" val="114827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34" y="1100519"/>
            <a:ext cx="7968080" cy="6001643"/>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تعریف فاز پروژه</a:t>
            </a:r>
          </a:p>
          <a:p>
            <a:pPr algn="r" rtl="1">
              <a:lnSpc>
                <a:spcPct val="200000"/>
              </a:lnSpc>
              <a:spcAft>
                <a:spcPts val="0"/>
              </a:spcAft>
              <a:tabLst>
                <a:tab pos="2865755" algn="ctr"/>
                <a:tab pos="5731510" algn="r"/>
              </a:tabLst>
            </a:pPr>
            <a:r>
              <a:rPr lang="fa-IR" b="1" dirty="0" smtClean="0"/>
              <a:t>پروژه ها به نسبت حجم و نوع فعالیت ها می توانند یه فازهای مجزا با نتایج خاص هر فاز تقسیم شوند. به عنوان مثال ساخت یک نیروگاه تولید برق می تواند شامل فازهای امکان سنجی، مهندسی، تامین تجهیزات، اجرا و تحویل باشد، به نحوی که هر کدام از این فازها محصولات خاص خود را ارائه دهند.</a:t>
            </a:r>
          </a:p>
          <a:p>
            <a:pPr algn="r" rtl="1">
              <a:lnSpc>
                <a:spcPct val="200000"/>
              </a:lnSpc>
              <a:spcAft>
                <a:spcPts val="0"/>
              </a:spcAft>
              <a:tabLst>
                <a:tab pos="2865755" algn="ctr"/>
                <a:tab pos="5731510" algn="r"/>
              </a:tabLst>
            </a:pPr>
            <a:r>
              <a:rPr lang="fa-IR" sz="2400" b="1" dirty="0" smtClean="0"/>
              <a:t>چرخه حیات پروژه : </a:t>
            </a:r>
            <a:r>
              <a:rPr lang="fa-IR" b="1" dirty="0" smtClean="0"/>
              <a:t>چرخه حیات مشخص می کند که در هر فاز پروژه ، باید چه کارهایی توسط چه کسانی انجام شوند.</a:t>
            </a:r>
          </a:p>
          <a:p>
            <a:pPr algn="r" rtl="1">
              <a:lnSpc>
                <a:spcPct val="200000"/>
              </a:lnSpc>
              <a:spcAft>
                <a:spcPts val="0"/>
              </a:spcAft>
              <a:tabLst>
                <a:tab pos="2865755" algn="ctr"/>
                <a:tab pos="5731510" algn="r"/>
              </a:tabLst>
            </a:pPr>
            <a:endParaRPr lang="fa-IR" b="1" dirty="0" smtClean="0"/>
          </a:p>
          <a:p>
            <a:pPr algn="r" rtl="1">
              <a:lnSpc>
                <a:spcPct val="200000"/>
              </a:lnSpc>
              <a:spcAft>
                <a:spcPts val="0"/>
              </a:spcAft>
              <a:tabLst>
                <a:tab pos="2865755" algn="ctr"/>
                <a:tab pos="5731510" algn="r"/>
              </a:tabLst>
            </a:pPr>
            <a:endParaRPr lang="fa-IR" b="1" dirty="0" smtClean="0"/>
          </a:p>
        </p:txBody>
      </p:sp>
    </p:spTree>
    <p:extLst>
      <p:ext uri="{BB962C8B-B14F-4D97-AF65-F5344CB8AC3E}">
        <p14:creationId xmlns:p14="http://schemas.microsoft.com/office/powerpoint/2010/main" val="241777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34" y="1100519"/>
            <a:ext cx="7968080" cy="5262979"/>
          </a:xfrm>
          <a:prstGeom prst="rect">
            <a:avLst/>
          </a:prstGeom>
        </p:spPr>
        <p:txBody>
          <a:bodyPr wrap="square">
            <a:spAutoFit/>
          </a:bodyPr>
          <a:lstStyle/>
          <a:p>
            <a:pPr algn="r" rtl="1">
              <a:lnSpc>
                <a:spcPct val="200000"/>
              </a:lnSpc>
              <a:spcAft>
                <a:spcPts val="0"/>
              </a:spcAft>
              <a:tabLst>
                <a:tab pos="2865755" algn="ctr"/>
                <a:tab pos="5731510" algn="r"/>
              </a:tabLst>
            </a:pPr>
            <a:r>
              <a:rPr lang="fa-IR" sz="2400" b="1" dirty="0" smtClean="0"/>
              <a:t>تعریف مدیریت پروژه</a:t>
            </a:r>
          </a:p>
          <a:p>
            <a:pPr algn="r" rtl="1">
              <a:lnSpc>
                <a:spcPct val="200000"/>
              </a:lnSpc>
              <a:spcAft>
                <a:spcPts val="0"/>
              </a:spcAft>
              <a:tabLst>
                <a:tab pos="2865755" algn="ctr"/>
                <a:tab pos="5731510" algn="r"/>
              </a:tabLst>
            </a:pPr>
            <a:r>
              <a:rPr lang="fa-IR" b="1" dirty="0" smtClean="0"/>
              <a:t>مهندسی مدیریت پروژه تلفیق علم، هنر و فن است و به منظور آموزش برای انجام فعالیت های آماده سازی، نظارت و اجرای پروژه طرح ریزی شده است. ویژگی اصلی تخصص مدیریت پروژه ، ماهیت بین رشته ای آن است. این رشته تلفیقی از رشته های مهندسی عمران، مهندسی صنایع و رشته مدیریت می باشد. تاکیدات اصلی در رشته مهندسی مدیریت پروژه بر روی تلفیق دانش و اجرا، کاربردی بودن آموزه و مدیریت صحیح پروژه ها متمرکز است.</a:t>
            </a:r>
          </a:p>
          <a:p>
            <a:pPr algn="r" rtl="1">
              <a:lnSpc>
                <a:spcPct val="200000"/>
              </a:lnSpc>
              <a:spcAft>
                <a:spcPts val="0"/>
              </a:spcAft>
              <a:tabLst>
                <a:tab pos="2865755" algn="ctr"/>
                <a:tab pos="5731510" algn="r"/>
              </a:tabLst>
            </a:pPr>
            <a:r>
              <a:rPr lang="fa-IR" b="1" dirty="0" smtClean="0"/>
              <a:t>  </a:t>
            </a:r>
          </a:p>
        </p:txBody>
      </p:sp>
    </p:spTree>
    <p:extLst>
      <p:ext uri="{BB962C8B-B14F-4D97-AF65-F5344CB8AC3E}">
        <p14:creationId xmlns:p14="http://schemas.microsoft.com/office/powerpoint/2010/main" val="177938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373" y="-188682"/>
            <a:ext cx="7939314" cy="6986528"/>
          </a:xfrm>
          <a:prstGeom prst="rect">
            <a:avLst/>
          </a:prstGeom>
        </p:spPr>
        <p:txBody>
          <a:bodyPr wrap="square">
            <a:spAutoFit/>
          </a:bodyPr>
          <a:lstStyle/>
          <a:p>
            <a:pPr algn="r">
              <a:lnSpc>
                <a:spcPct val="200000"/>
              </a:lnSpc>
            </a:pPr>
            <a:r>
              <a:rPr lang="fa-IR" sz="2400" b="1" dirty="0" smtClean="0"/>
              <a:t>تعاریف دیگر مدیریت پروژه از دیدگاه های مختلف:</a:t>
            </a:r>
          </a:p>
          <a:p>
            <a:pPr algn="r">
              <a:lnSpc>
                <a:spcPct val="200000"/>
              </a:lnSpc>
            </a:pPr>
            <a:r>
              <a:rPr lang="fa-IR" sz="1600" b="1" dirty="0" smtClean="0"/>
              <a:t>انستیتو مدیریت پروژه در کتاب پی ام بوک معروف مدیریت پروژه را این گونه تعریف می نماید. مدیریت پروژه ابزاری برای شناخت، مهارت و روش های فنی است تا فعالیت های پروژه را به نیازهای اصلی (اهداف) پروژه برساند.</a:t>
            </a:r>
          </a:p>
          <a:p>
            <a:pPr algn="r">
              <a:lnSpc>
                <a:spcPct val="200000"/>
              </a:lnSpc>
            </a:pPr>
            <a:r>
              <a:rPr lang="fa-IR" sz="1600" b="1" dirty="0" smtClean="0"/>
              <a:t>سازمان آلمانی جهت استاندارد سازی  : مدیریت پروژه یک سری وظایف کامل، روش ها و ابزاری است که در طی اجرای پروژه به کار گرفته می شود.</a:t>
            </a:r>
            <a:endParaRPr lang="fa-IR" sz="1600" b="1" dirty="0"/>
          </a:p>
          <a:p>
            <a:pPr algn="r">
              <a:lnSpc>
                <a:spcPct val="200000"/>
              </a:lnSpc>
            </a:pPr>
            <a:r>
              <a:rPr lang="fa-IR" sz="2400" b="1" dirty="0" smtClean="0"/>
              <a:t>اجرای موفقیت آمیز پروژه شامل موارد زیر می باشد:</a:t>
            </a:r>
          </a:p>
          <a:p>
            <a:pPr marL="285750" indent="-285750" algn="r" rtl="1">
              <a:lnSpc>
                <a:spcPct val="200000"/>
              </a:lnSpc>
              <a:buFont typeface="Arial" panose="020B0604020202020204" pitchFamily="34" charset="0"/>
              <a:buChar char="•"/>
            </a:pPr>
            <a:r>
              <a:rPr lang="fa-IR" sz="1600" b="1" dirty="0" smtClean="0"/>
              <a:t>مجموعه ای از مهارت ها: برای کاهش میزان ریسک پروژه دانش تخصصی، مهارت و تجربه لازم است تا از این طریق احتمال موفقیت پروژه افزایش یابد.</a:t>
            </a:r>
          </a:p>
          <a:p>
            <a:pPr marL="285750" indent="-285750" algn="r" rtl="1">
              <a:lnSpc>
                <a:spcPct val="200000"/>
              </a:lnSpc>
              <a:buFont typeface="Arial" panose="020B0604020202020204" pitchFamily="34" charset="0"/>
              <a:buChar char="•"/>
            </a:pPr>
            <a:r>
              <a:rPr lang="fa-IR" sz="1600" b="1" dirty="0" smtClean="0"/>
              <a:t>مجموعه ای از ابزارها: انواع متعددی از ابزارها برای بهبود شانس موفقیت پروژه بکار گرفته می شود. این ابزارها شامل الگوهای مستند سازی و ثبت، نرم افزار برنامه ریزی، نرم افزار طراحی مدل، چک لیست های ممیزی و فرم های بررسی می باشد.        </a:t>
            </a:r>
            <a:endParaRPr lang="fa-IR" sz="1600" b="1" dirty="0"/>
          </a:p>
        </p:txBody>
      </p:sp>
    </p:spTree>
    <p:extLst>
      <p:ext uri="{BB962C8B-B14F-4D97-AF65-F5344CB8AC3E}">
        <p14:creationId xmlns:p14="http://schemas.microsoft.com/office/powerpoint/2010/main" val="571284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6933</TotalTime>
  <Words>5246</Words>
  <Application>Microsoft Office PowerPoint</Application>
  <PresentationFormat>On-screen Show (4:3)</PresentationFormat>
  <Paragraphs>219</Paragraphs>
  <Slides>53</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53</vt:i4>
      </vt:variant>
    </vt:vector>
  </HeadingPairs>
  <TitlesOfParts>
    <vt:vector size="67" baseType="lpstr">
      <vt:lpstr>Arial</vt:lpstr>
      <vt:lpstr>B Nazanin</vt:lpstr>
      <vt:lpstr>B Titr</vt:lpstr>
      <vt:lpstr>Calibri</vt:lpstr>
      <vt:lpstr>Calibri Light</vt:lpstr>
      <vt:lpstr>Cambria Math</vt:lpstr>
      <vt:lpstr>Courier New</vt:lpstr>
      <vt:lpstr>Tahoma</vt:lpstr>
      <vt:lpstr>Times New Roman</vt:lpstr>
      <vt:lpstr>Trebuchet MS</vt:lpstr>
      <vt:lpstr>Wingdings</vt:lpstr>
      <vt:lpstr>Wingdings 3</vt:lpstr>
      <vt:lpstr>Custom Design</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madsg.com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khastkhodaei;madsg.com</dc:creator>
  <dc:description>madsg.com</dc:description>
  <cp:lastModifiedBy>acer</cp:lastModifiedBy>
  <cp:revision>1045</cp:revision>
  <dcterms:created xsi:type="dcterms:W3CDTF">2014-08-22T08:53:40Z</dcterms:created>
  <dcterms:modified xsi:type="dcterms:W3CDTF">2020-03-24T14:42:07Z</dcterms:modified>
</cp:coreProperties>
</file>