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2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8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0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8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12C7-F9C9-4CBF-847B-B9ADB1E38AA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5553-A6EA-4CC4-BF59-67145E3E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دستور زبان انگلیسی پایه</a:t>
            </a:r>
            <a:br>
              <a:rPr lang="fa-IR" dirty="0" smtClean="0"/>
            </a:br>
            <a:r>
              <a:rPr lang="fa-IR" dirty="0"/>
              <a:t>	</a:t>
            </a:r>
            <a:r>
              <a:rPr lang="fa-IR" dirty="0" smtClean="0"/>
              <a:t>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1747837"/>
          </a:xfrm>
        </p:spPr>
        <p:txBody>
          <a:bodyPr>
            <a:normAutofit/>
          </a:bodyPr>
          <a:lstStyle/>
          <a:p>
            <a:r>
              <a:rPr lang="fa-IR" sz="2800" dirty="0" smtClean="0"/>
              <a:t>گروه زبان انگلیسی</a:t>
            </a:r>
          </a:p>
          <a:p>
            <a:r>
              <a:rPr lang="fa-IR" sz="2800" dirty="0" smtClean="0"/>
              <a:t>دانشکده فنی شهید چمران اهواز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59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5415"/>
          </a:xfrm>
        </p:spPr>
        <p:txBody>
          <a:bodyPr>
            <a:noAutofit/>
          </a:bodyPr>
          <a:lstStyle/>
          <a:p>
            <a:pPr algn="r"/>
            <a:r>
              <a:rPr lang="ar-SA" sz="2400" dirty="0">
                <a:solidFill>
                  <a:srgbClr val="FF0000"/>
                </a:solidFill>
              </a:rPr>
              <a:t>قیدهای تکرار </a:t>
            </a:r>
            <a:r>
              <a:rPr lang="ar-SA" sz="2400" dirty="0"/>
              <a:t>قبل از </a:t>
            </a:r>
            <a:r>
              <a:rPr lang="ar-SA" sz="2400" dirty="0">
                <a:solidFill>
                  <a:schemeClr val="accent6"/>
                </a:solidFill>
              </a:rPr>
              <a:t>فعل </a:t>
            </a:r>
            <a:r>
              <a:rPr lang="ar-SA" sz="2400" dirty="0"/>
              <a:t>می‌آیند</a:t>
            </a:r>
            <a:r>
              <a:rPr lang="ar-SA" sz="2400" dirty="0" smtClean="0"/>
              <a:t>.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 </a:t>
            </a:r>
            <a:r>
              <a:rPr lang="en-US" sz="2400" dirty="0">
                <a:solidFill>
                  <a:srgbClr val="FF0000"/>
                </a:solidFill>
              </a:rPr>
              <a:t>usually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get up </a:t>
            </a:r>
            <a:r>
              <a:rPr lang="en-US" sz="2400" dirty="0"/>
              <a:t>at 5.</a:t>
            </a:r>
            <a:br>
              <a:rPr lang="en-US" sz="2400" dirty="0"/>
            </a:br>
            <a:r>
              <a:rPr lang="en-US" sz="2400" dirty="0"/>
              <a:t>Mina </a:t>
            </a:r>
            <a:r>
              <a:rPr lang="en-US" sz="2400" dirty="0">
                <a:solidFill>
                  <a:srgbClr val="FF0000"/>
                </a:solidFill>
              </a:rPr>
              <a:t>never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goes </a:t>
            </a:r>
            <a:r>
              <a:rPr lang="en-US" sz="2400" dirty="0"/>
              <a:t>to the cinema.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24189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اگر فعلِ جمله‌ای یکی از </a:t>
            </a:r>
            <a:r>
              <a:rPr lang="ar-SA" dirty="0">
                <a:solidFill>
                  <a:schemeClr val="accent1"/>
                </a:solidFill>
              </a:rPr>
              <a:t>افعال </a:t>
            </a:r>
            <a:r>
              <a:rPr lang="en-US" dirty="0">
                <a:solidFill>
                  <a:schemeClr val="accent1"/>
                </a:solidFill>
              </a:rPr>
              <a:t>To </a:t>
            </a:r>
            <a:r>
              <a:rPr lang="en-US" dirty="0" smtClean="0">
                <a:solidFill>
                  <a:schemeClr val="accent1"/>
                </a:solidFill>
              </a:rPr>
              <a:t>Be</a:t>
            </a:r>
            <a:r>
              <a:rPr lang="en-US" dirty="0" smtClean="0"/>
              <a:t> </a:t>
            </a:r>
            <a:r>
              <a:rPr lang="ar-SA" dirty="0" smtClean="0"/>
              <a:t> </a:t>
            </a:r>
            <a:r>
              <a:rPr lang="ar-SA" dirty="0"/>
              <a:t>بود، </a:t>
            </a:r>
            <a:r>
              <a:rPr lang="ar-SA" dirty="0">
                <a:solidFill>
                  <a:srgbClr val="FF0000"/>
                </a:solidFill>
              </a:rPr>
              <a:t>قید تکرار </a:t>
            </a:r>
            <a:r>
              <a:rPr lang="ar-SA" dirty="0"/>
              <a:t>بعد از آن می‌آید</a:t>
            </a:r>
            <a:r>
              <a:rPr lang="ar-SA" dirty="0" smtClean="0"/>
              <a:t>.</a:t>
            </a:r>
            <a:endParaRPr lang="fa-IR" dirty="0" smtClean="0"/>
          </a:p>
          <a:p>
            <a:pPr algn="r" rtl="1"/>
            <a:endParaRPr lang="en-US" dirty="0"/>
          </a:p>
          <a:p>
            <a:pPr algn="r"/>
            <a:r>
              <a:rPr lang="en-US" dirty="0"/>
              <a:t>I </a:t>
            </a:r>
            <a:r>
              <a:rPr lang="en-US" dirty="0">
                <a:solidFill>
                  <a:schemeClr val="accent1"/>
                </a:solidFill>
              </a:rPr>
              <a:t>am </a:t>
            </a:r>
            <a:r>
              <a:rPr lang="en-US" dirty="0">
                <a:solidFill>
                  <a:srgbClr val="FF0000"/>
                </a:solidFill>
              </a:rPr>
              <a:t>usually</a:t>
            </a:r>
            <a:r>
              <a:rPr lang="en-US" dirty="0"/>
              <a:t> busy.</a:t>
            </a:r>
          </a:p>
          <a:p>
            <a:pPr algn="r"/>
            <a:r>
              <a:rPr lang="en-US" dirty="0"/>
              <a:t>He </a:t>
            </a:r>
            <a:r>
              <a:rPr lang="en-US" dirty="0">
                <a:solidFill>
                  <a:schemeClr val="accent1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always</a:t>
            </a:r>
            <a:r>
              <a:rPr lang="en-US" dirty="0"/>
              <a:t> polite.</a:t>
            </a:r>
          </a:p>
          <a:p>
            <a:pPr algn="r"/>
            <a:r>
              <a:rPr lang="en-US" dirty="0"/>
              <a:t>They </a:t>
            </a:r>
            <a:r>
              <a:rPr lang="en-US" dirty="0">
                <a:solidFill>
                  <a:schemeClr val="accent1"/>
                </a:solidFill>
              </a:rPr>
              <a:t>are </a:t>
            </a:r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rude.</a:t>
            </a:r>
          </a:p>
          <a:p>
            <a:pPr algn="r"/>
            <a:endParaRPr lang="en-US" dirty="0"/>
          </a:p>
        </p:txBody>
      </p:sp>
      <p:pic>
        <p:nvPicPr>
          <p:cNvPr id="4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95431" y="623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5981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sz="2400" dirty="0"/>
              <a:t>محل </a:t>
            </a:r>
            <a:r>
              <a:rPr lang="ar-SA" sz="2400" dirty="0">
                <a:solidFill>
                  <a:srgbClr val="FF0000"/>
                </a:solidFill>
              </a:rPr>
              <a:t>قید تکرار </a:t>
            </a:r>
            <a:r>
              <a:rPr lang="ar-SA" sz="2400" dirty="0"/>
              <a:t>در جمله‌های پرسشی و منفی تغییر نمی‌کند</a:t>
            </a:r>
            <a:r>
              <a:rPr lang="ar-SA" sz="2400" dirty="0" smtClean="0"/>
              <a:t>.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Is Amir </a:t>
            </a:r>
            <a:r>
              <a:rPr lang="en-US" sz="2400" dirty="0" smtClean="0">
                <a:solidFill>
                  <a:srgbClr val="FF0000"/>
                </a:solidFill>
              </a:rPr>
              <a:t>usually</a:t>
            </a:r>
            <a:r>
              <a:rPr lang="en-US" sz="2400" dirty="0" smtClean="0"/>
              <a:t> </a:t>
            </a:r>
            <a:r>
              <a:rPr lang="en-US" sz="2400" dirty="0"/>
              <a:t>late to </a:t>
            </a:r>
            <a:r>
              <a:rPr lang="en-US" sz="2400" dirty="0" smtClean="0"/>
              <a:t>class</a:t>
            </a:r>
            <a:r>
              <a:rPr lang="en-US" sz="2400" dirty="0"/>
              <a:t>?</a:t>
            </a:r>
            <a:br>
              <a:rPr lang="en-US" sz="2400" dirty="0"/>
            </a:br>
            <a:r>
              <a:rPr lang="en-US" sz="2400" dirty="0"/>
              <a:t>Amir isn't </a:t>
            </a:r>
            <a:r>
              <a:rPr lang="en-US" sz="2400" dirty="0">
                <a:solidFill>
                  <a:srgbClr val="FF0000"/>
                </a:solidFill>
              </a:rPr>
              <a:t>usually</a:t>
            </a:r>
            <a:r>
              <a:rPr lang="en-US" sz="2400" dirty="0"/>
              <a:t> late to class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Does Jamal </a:t>
            </a:r>
            <a:r>
              <a:rPr lang="en-US" sz="2400" dirty="0">
                <a:solidFill>
                  <a:srgbClr val="FF0000"/>
                </a:solidFill>
              </a:rPr>
              <a:t>always</a:t>
            </a:r>
            <a:r>
              <a:rPr lang="en-US" sz="2400" dirty="0"/>
              <a:t> speak English?</a:t>
            </a:r>
            <a:br>
              <a:rPr lang="en-US" sz="2400" dirty="0"/>
            </a:br>
            <a:r>
              <a:rPr lang="en-US" sz="2400" dirty="0" smtClean="0"/>
              <a:t>Jamal doesn't </a:t>
            </a:r>
            <a:r>
              <a:rPr lang="en-US" sz="2400" dirty="0" smtClean="0">
                <a:solidFill>
                  <a:srgbClr val="FF0000"/>
                </a:solidFill>
              </a:rPr>
              <a:t>always</a:t>
            </a:r>
            <a:r>
              <a:rPr lang="en-US" sz="2400" dirty="0" smtClean="0"/>
              <a:t> speak English.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dirty="0"/>
              <a:t>در جمله، </a:t>
            </a:r>
            <a:r>
              <a:rPr lang="en-US" dirty="0" smtClean="0"/>
              <a:t>ever</a:t>
            </a:r>
            <a:r>
              <a:rPr lang="ar-SA" dirty="0" smtClean="0"/>
              <a:t> </a:t>
            </a:r>
            <a:r>
              <a:rPr lang="ar-SA" dirty="0"/>
              <a:t>به معنی «همیشه» یا «همواره» است و در جملات پرسشی کاربرد دارد؛ جایگاه آن نیز همان جای </a:t>
            </a:r>
            <a:r>
              <a:rPr lang="ar-SA" dirty="0">
                <a:solidFill>
                  <a:srgbClr val="FF0000"/>
                </a:solidFill>
              </a:rPr>
              <a:t>قید تکرار</a:t>
            </a:r>
            <a:r>
              <a:rPr lang="ar-SA" dirty="0"/>
              <a:t> است</a:t>
            </a:r>
            <a:r>
              <a:rPr lang="ar-SA" dirty="0" smtClean="0"/>
              <a:t>.</a:t>
            </a:r>
            <a:endParaRPr lang="en-US" dirty="0" smtClean="0"/>
          </a:p>
          <a:p>
            <a:pPr algn="r" rtl="1"/>
            <a:endParaRPr lang="en-US" dirty="0"/>
          </a:p>
          <a:p>
            <a:pPr algn="r"/>
            <a:r>
              <a:rPr lang="en-US" dirty="0"/>
              <a:t>Do you ever visit your grandmother? </a:t>
            </a:r>
          </a:p>
          <a:p>
            <a:pPr algn="r"/>
            <a:r>
              <a:rPr lang="en-US" dirty="0"/>
              <a:t>Yes, I </a:t>
            </a:r>
            <a:r>
              <a:rPr lang="en-US" dirty="0">
                <a:solidFill>
                  <a:srgbClr val="FF0000"/>
                </a:solidFill>
              </a:rPr>
              <a:t>sometimes</a:t>
            </a:r>
            <a:r>
              <a:rPr lang="en-US" dirty="0"/>
              <a:t> visit her on Fridays.</a:t>
            </a:r>
          </a:p>
          <a:p>
            <a:pPr algn="r"/>
            <a:r>
              <a:rPr lang="en-US" dirty="0"/>
              <a:t>Yes, I </a:t>
            </a:r>
            <a:r>
              <a:rPr lang="en-US" dirty="0">
                <a:solidFill>
                  <a:srgbClr val="FF0000"/>
                </a:solidFill>
              </a:rPr>
              <a:t>usually</a:t>
            </a:r>
            <a:r>
              <a:rPr lang="en-US" dirty="0"/>
              <a:t> do.</a:t>
            </a:r>
          </a:p>
          <a:p>
            <a:pPr algn="r"/>
            <a:r>
              <a:rPr lang="en-US" dirty="0"/>
              <a:t>Yes, </a:t>
            </a:r>
            <a:r>
              <a:rPr lang="en-US" dirty="0">
                <a:solidFill>
                  <a:srgbClr val="FF0000"/>
                </a:solidFill>
              </a:rPr>
              <a:t>always</a:t>
            </a:r>
            <a:r>
              <a:rPr lang="en-US" dirty="0"/>
              <a:t>.</a:t>
            </a:r>
          </a:p>
          <a:p>
            <a:pPr algn="r"/>
            <a:endParaRPr lang="en-US" dirty="0"/>
          </a:p>
        </p:txBody>
      </p:sp>
      <p:pic>
        <p:nvPicPr>
          <p:cNvPr id="4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5445" y="512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درس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8642"/>
            <a:ext cx="10515600" cy="440832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200" dirty="0" smtClean="0">
                <a:latin typeface="+mj-lt"/>
              </a:rPr>
              <a:t>صرف فعل «بودن»</a:t>
            </a:r>
            <a:endParaRPr lang="en-US" sz="2200" dirty="0" smtClean="0">
              <a:latin typeface="+mj-lt"/>
            </a:endParaRPr>
          </a:p>
          <a:p>
            <a:pPr marL="0" indent="0" algn="r" rtl="1">
              <a:buNone/>
            </a:pPr>
            <a:r>
              <a:rPr lang="ar-SA" sz="2200" dirty="0">
                <a:latin typeface="+mj-lt"/>
              </a:rPr>
              <a:t>فعل «بودن» </a:t>
            </a:r>
            <a:r>
              <a:rPr lang="en-US" sz="2200" dirty="0">
                <a:latin typeface="+mj-lt"/>
              </a:rPr>
              <a:t>To Be</a:t>
            </a:r>
            <a:r>
              <a:rPr lang="ar-SA" sz="2200" dirty="0">
                <a:latin typeface="+mj-lt"/>
              </a:rPr>
              <a:t> از سه بخش تشکیل شده است: </a:t>
            </a:r>
            <a:r>
              <a:rPr lang="en-US" sz="2200" dirty="0">
                <a:latin typeface="+mj-lt"/>
              </a:rPr>
              <a:t>am, is, are</a:t>
            </a:r>
          </a:p>
          <a:p>
            <a:pPr marL="0" indent="0" algn="r" rtl="1">
              <a:buNone/>
            </a:pPr>
            <a:r>
              <a:rPr lang="ar-SA" sz="2200" dirty="0">
                <a:latin typeface="+mj-lt"/>
              </a:rPr>
              <a:t>ضمایر انگلیسی: </a:t>
            </a:r>
            <a:r>
              <a:rPr lang="en-US" sz="2200" dirty="0">
                <a:latin typeface="+mj-lt"/>
              </a:rPr>
              <a:t>I, you, he, she, we, they, it</a:t>
            </a:r>
          </a:p>
          <a:p>
            <a:pPr marL="0" indent="0" algn="r" rtl="1">
              <a:buNone/>
            </a:pPr>
            <a:r>
              <a:rPr lang="ar-SA" sz="2200" dirty="0">
                <a:latin typeface="+mj-lt"/>
              </a:rPr>
              <a:t>نحوه کاربرد فعل بودن و ضمایر در جمله‌های انگلیسی:</a:t>
            </a:r>
            <a:endParaRPr lang="en-US" sz="2200" dirty="0">
              <a:latin typeface="+mj-lt"/>
            </a:endParaRPr>
          </a:p>
          <a:p>
            <a:pPr algn="r" rtl="1"/>
            <a:r>
              <a:rPr lang="en-US" sz="2200" dirty="0">
                <a:latin typeface="+mj-lt"/>
              </a:rPr>
              <a:t>I am</a:t>
            </a:r>
          </a:p>
          <a:p>
            <a:pPr algn="r" rtl="1"/>
            <a:r>
              <a:rPr lang="en-US" sz="2200" dirty="0">
                <a:latin typeface="+mj-lt"/>
              </a:rPr>
              <a:t>You are</a:t>
            </a:r>
          </a:p>
          <a:p>
            <a:pPr algn="r" rtl="1"/>
            <a:r>
              <a:rPr lang="en-US" sz="2200" dirty="0" smtClean="0">
                <a:latin typeface="+mj-lt"/>
              </a:rPr>
              <a:t>He / She </a:t>
            </a:r>
            <a:r>
              <a:rPr lang="en-US" sz="2200" dirty="0">
                <a:latin typeface="+mj-lt"/>
              </a:rPr>
              <a:t>is</a:t>
            </a:r>
          </a:p>
          <a:p>
            <a:pPr algn="r" rtl="1"/>
            <a:r>
              <a:rPr lang="en-US" sz="2200" dirty="0">
                <a:latin typeface="+mj-lt"/>
              </a:rPr>
              <a:t>We are</a:t>
            </a:r>
          </a:p>
          <a:p>
            <a:pPr algn="r" rtl="1"/>
            <a:r>
              <a:rPr lang="en-US" sz="2200" dirty="0">
                <a:latin typeface="+mj-lt"/>
              </a:rPr>
              <a:t>They </a:t>
            </a:r>
            <a:r>
              <a:rPr lang="en-US" sz="2200" dirty="0" smtClean="0">
                <a:latin typeface="+mj-lt"/>
              </a:rPr>
              <a:t>are</a:t>
            </a:r>
          </a:p>
          <a:p>
            <a:pPr algn="r" rtl="1"/>
            <a:r>
              <a:rPr lang="en-US" sz="2200" dirty="0" smtClean="0">
                <a:latin typeface="+mj-lt"/>
              </a:rPr>
              <a:t>It </a:t>
            </a:r>
            <a:r>
              <a:rPr lang="en-US" sz="2200" dirty="0">
                <a:latin typeface="+mj-lt"/>
              </a:rPr>
              <a:t>is</a:t>
            </a:r>
            <a:endParaRPr lang="en-US" sz="2200" dirty="0" smtClean="0">
              <a:latin typeface="+mj-lt"/>
            </a:endParaRPr>
          </a:p>
        </p:txBody>
      </p:sp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3552" y="1603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4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9074"/>
            <a:ext cx="9144000" cy="2634915"/>
          </a:xfrm>
        </p:spPr>
        <p:txBody>
          <a:bodyPr>
            <a:normAutofit/>
          </a:bodyPr>
          <a:lstStyle/>
          <a:p>
            <a:pPr algn="r" rtl="1"/>
            <a:r>
              <a:rPr lang="ar-SA" sz="2200" dirty="0"/>
              <a:t>فعل بودن می‌تواند </a:t>
            </a:r>
            <a:r>
              <a:rPr lang="fa-IR" sz="2200" dirty="0" smtClean="0"/>
              <a:t>قبل </a:t>
            </a:r>
            <a:r>
              <a:rPr lang="ar-SA" sz="2200" dirty="0" smtClean="0"/>
              <a:t>از </a:t>
            </a:r>
            <a:r>
              <a:rPr lang="ar-SA" sz="2200" dirty="0">
                <a:solidFill>
                  <a:schemeClr val="accent1"/>
                </a:solidFill>
              </a:rPr>
              <a:t>اسم</a:t>
            </a:r>
            <a:r>
              <a:rPr lang="ar-SA" sz="2200" dirty="0"/>
              <a:t>، </a:t>
            </a:r>
            <a:r>
              <a:rPr lang="ar-SA" sz="2200" dirty="0">
                <a:solidFill>
                  <a:srgbClr val="FF0000"/>
                </a:solidFill>
              </a:rPr>
              <a:t>صفت</a:t>
            </a:r>
            <a:r>
              <a:rPr lang="ar-SA" sz="2200" dirty="0"/>
              <a:t>، یا </a:t>
            </a:r>
            <a:r>
              <a:rPr lang="ar-SA" sz="2200" dirty="0">
                <a:solidFill>
                  <a:srgbClr val="92D050"/>
                </a:solidFill>
              </a:rPr>
              <a:t>قید</a:t>
            </a:r>
            <a:r>
              <a:rPr lang="ar-SA" sz="2200" dirty="0"/>
              <a:t> بیاید</a:t>
            </a:r>
            <a:r>
              <a:rPr lang="ar-SA" sz="2200" dirty="0" smtClean="0"/>
              <a:t>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Ali is a </a:t>
            </a:r>
            <a:r>
              <a:rPr lang="en-US" sz="2200" dirty="0">
                <a:solidFill>
                  <a:schemeClr val="accent1"/>
                </a:solidFill>
              </a:rPr>
              <a:t>lawyer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/>
              <a:t>Sara is </a:t>
            </a:r>
            <a:r>
              <a:rPr lang="en-US" sz="2200" dirty="0">
                <a:solidFill>
                  <a:srgbClr val="FF0000"/>
                </a:solidFill>
              </a:rPr>
              <a:t>intelligent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/>
              <a:t>Reza is at the </a:t>
            </a:r>
            <a:r>
              <a:rPr lang="en-US" sz="2200" dirty="0">
                <a:solidFill>
                  <a:srgbClr val="92D050"/>
                </a:solidFill>
              </a:rPr>
              <a:t>office</a:t>
            </a:r>
            <a:r>
              <a:rPr lang="en-US" sz="2200" dirty="0"/>
              <a:t>.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0263"/>
            <a:ext cx="9144000" cy="2502568"/>
          </a:xfrm>
        </p:spPr>
        <p:txBody>
          <a:bodyPr>
            <a:normAutofit/>
          </a:bodyPr>
          <a:lstStyle/>
          <a:p>
            <a:pPr algn="r" rtl="1"/>
            <a:r>
              <a:rPr lang="en-US" sz="2200" dirty="0" smtClean="0">
                <a:latin typeface="+mj-lt"/>
              </a:rPr>
              <a:t> </a:t>
            </a:r>
            <a:r>
              <a:rPr lang="ar-SA" sz="2200" dirty="0" smtClean="0">
                <a:latin typeface="+mj-lt"/>
              </a:rPr>
              <a:t>ساختن </a:t>
            </a:r>
            <a:r>
              <a:rPr lang="ar-SA" sz="2200" dirty="0">
                <a:latin typeface="+mj-lt"/>
              </a:rPr>
              <a:t>جمله پرسشی با فعل </a:t>
            </a:r>
            <a:r>
              <a:rPr lang="en-US" sz="2200" dirty="0">
                <a:latin typeface="+mj-lt"/>
              </a:rPr>
              <a:t>To Be</a:t>
            </a:r>
          </a:p>
          <a:p>
            <a:pPr algn="r" rtl="1"/>
            <a:r>
              <a:rPr lang="ar-SA" sz="2200" dirty="0">
                <a:latin typeface="+mj-lt"/>
              </a:rPr>
              <a:t>برای ساختن جمله پرسشی، </a:t>
            </a:r>
            <a:r>
              <a:rPr lang="en-US" sz="2200" dirty="0">
                <a:latin typeface="+mj-lt"/>
              </a:rPr>
              <a:t>am, is, are</a:t>
            </a:r>
            <a:r>
              <a:rPr lang="ar-SA" sz="2200" dirty="0">
                <a:latin typeface="+mj-lt"/>
              </a:rPr>
              <a:t> را به اول جمله بیاورید:</a:t>
            </a:r>
            <a:endParaRPr lang="en-US" sz="2200" dirty="0">
              <a:latin typeface="+mj-lt"/>
            </a:endParaRPr>
          </a:p>
          <a:p>
            <a:pPr algn="r"/>
            <a:r>
              <a:rPr lang="en-US" sz="2200" dirty="0">
                <a:latin typeface="+mj-lt"/>
              </a:rPr>
              <a:t>The book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US" sz="2200" dirty="0">
                <a:latin typeface="+mj-lt"/>
              </a:rPr>
              <a:t> here.</a:t>
            </a:r>
          </a:p>
          <a:p>
            <a:pPr algn="r"/>
            <a:r>
              <a:rPr lang="en-US" sz="2200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US" sz="2200" dirty="0">
                <a:latin typeface="+mj-lt"/>
              </a:rPr>
              <a:t> the book </a:t>
            </a:r>
            <a:r>
              <a:rPr lang="en-US" sz="2200" dirty="0" smtClean="0">
                <a:latin typeface="+mj-lt"/>
              </a:rPr>
              <a:t>here?</a:t>
            </a:r>
            <a:endParaRPr lang="en-US" sz="2200" dirty="0">
              <a:latin typeface="+mj-lt"/>
            </a:endParaRPr>
          </a:p>
          <a:p>
            <a:pPr algn="r"/>
            <a:endParaRPr lang="en-US" sz="2200" dirty="0">
              <a:latin typeface="+mj-lt"/>
            </a:endParaRPr>
          </a:p>
        </p:txBody>
      </p:sp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1116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7673"/>
            <a:ext cx="9144000" cy="1961148"/>
          </a:xfrm>
        </p:spPr>
        <p:txBody>
          <a:bodyPr>
            <a:normAutofit/>
          </a:bodyPr>
          <a:lstStyle/>
          <a:p>
            <a:pPr algn="r" rtl="1"/>
            <a:r>
              <a:rPr lang="ar-SA" sz="2200" dirty="0"/>
              <a:t>جمله منفی با فعل </a:t>
            </a:r>
            <a:r>
              <a:rPr lang="en-US" sz="2200" dirty="0" smtClean="0"/>
              <a:t>To </a:t>
            </a:r>
            <a:r>
              <a:rPr lang="en-US" sz="2200" dirty="0"/>
              <a:t>Be</a:t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ar-SA" sz="2200" dirty="0" smtClean="0"/>
              <a:t>برای </a:t>
            </a:r>
            <a:r>
              <a:rPr lang="ar-SA" sz="2200" dirty="0"/>
              <a:t>منفی کردن جمله باید بعد از </a:t>
            </a:r>
            <a:r>
              <a:rPr lang="en-US" sz="2200" dirty="0"/>
              <a:t>am, is, are </a:t>
            </a:r>
            <a:r>
              <a:rPr lang="ar-SA" sz="2200" dirty="0"/>
              <a:t> از</a:t>
            </a:r>
            <a:r>
              <a:rPr lang="en-US" sz="2200" dirty="0">
                <a:solidFill>
                  <a:srgbClr val="FF0000"/>
                </a:solidFill>
              </a:rPr>
              <a:t>not </a:t>
            </a:r>
            <a:r>
              <a:rPr lang="ar-SA" sz="2200" dirty="0">
                <a:solidFill>
                  <a:srgbClr val="FF0000"/>
                </a:solidFill>
              </a:rPr>
              <a:t> </a:t>
            </a:r>
            <a:r>
              <a:rPr lang="ar-SA" sz="2200" dirty="0"/>
              <a:t>استفاده شود.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Ali is </a:t>
            </a:r>
            <a:r>
              <a:rPr lang="en-US" sz="2200" dirty="0">
                <a:solidFill>
                  <a:srgbClr val="FF0000"/>
                </a:solidFill>
              </a:rPr>
              <a:t>not </a:t>
            </a:r>
            <a:r>
              <a:rPr lang="en-US" sz="2200" dirty="0"/>
              <a:t>(</a:t>
            </a:r>
            <a:r>
              <a:rPr lang="en-US" sz="2200" dirty="0" smtClean="0"/>
              <a:t>is</a:t>
            </a:r>
            <a:r>
              <a:rPr lang="en-US" sz="2200" dirty="0" smtClean="0">
                <a:solidFill>
                  <a:srgbClr val="FF0000"/>
                </a:solidFill>
              </a:rPr>
              <a:t>n't</a:t>
            </a:r>
            <a:r>
              <a:rPr lang="en-US" sz="2200" dirty="0"/>
              <a:t>) a university student.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90478"/>
          </a:xfrm>
        </p:spPr>
        <p:txBody>
          <a:bodyPr>
            <a:normAutofit/>
          </a:bodyPr>
          <a:lstStyle/>
          <a:p>
            <a:pPr algn="r" rtl="1"/>
            <a:r>
              <a:rPr lang="ar-SA" sz="2200" dirty="0">
                <a:latin typeface="+mj-lt"/>
              </a:rPr>
              <a:t>پاسخ </a:t>
            </a:r>
            <a:r>
              <a:rPr lang="ar-SA" sz="2200" dirty="0">
                <a:solidFill>
                  <a:schemeClr val="accent1"/>
                </a:solidFill>
                <a:latin typeface="+mj-lt"/>
              </a:rPr>
              <a:t>کوتاه </a:t>
            </a:r>
            <a:r>
              <a:rPr lang="ar-SA" sz="2200" dirty="0">
                <a:latin typeface="+mj-lt"/>
              </a:rPr>
              <a:t>و </a:t>
            </a:r>
            <a:r>
              <a:rPr lang="ar-SA" sz="2200" dirty="0">
                <a:solidFill>
                  <a:schemeClr val="accent6"/>
                </a:solidFill>
                <a:latin typeface="+mj-lt"/>
              </a:rPr>
              <a:t>بلند</a:t>
            </a:r>
            <a:r>
              <a:rPr lang="ar-SA" sz="2200" dirty="0">
                <a:latin typeface="+mj-lt"/>
              </a:rPr>
              <a:t> در جمله‌هایی که فعل</a:t>
            </a:r>
            <a:r>
              <a:rPr lang="en-US" sz="2200" dirty="0">
                <a:latin typeface="+mj-lt"/>
              </a:rPr>
              <a:t>To Be </a:t>
            </a:r>
            <a:r>
              <a:rPr lang="ar-SA" sz="2200" dirty="0">
                <a:latin typeface="+mj-lt"/>
              </a:rPr>
              <a:t> دارند:</a:t>
            </a:r>
            <a:endParaRPr lang="en-US" sz="2200" dirty="0">
              <a:latin typeface="+mj-lt"/>
            </a:endParaRPr>
          </a:p>
          <a:p>
            <a:pPr algn="r"/>
            <a:r>
              <a:rPr lang="en-US" sz="2200" dirty="0">
                <a:latin typeface="+mj-lt"/>
              </a:rPr>
              <a:t>Is it a newspaper?</a:t>
            </a:r>
          </a:p>
          <a:p>
            <a:pPr algn="r"/>
            <a:r>
              <a:rPr lang="en-US" sz="2200" dirty="0">
                <a:solidFill>
                  <a:schemeClr val="accent1"/>
                </a:solidFill>
                <a:latin typeface="+mj-lt"/>
              </a:rPr>
              <a:t>Yes, it is.</a:t>
            </a:r>
          </a:p>
          <a:p>
            <a:pPr algn="r"/>
            <a:r>
              <a:rPr lang="en-US" sz="2200" dirty="0" smtClean="0">
                <a:solidFill>
                  <a:schemeClr val="accent6"/>
                </a:solidFill>
                <a:latin typeface="+mj-lt"/>
              </a:rPr>
              <a:t>Yes, it is a newspaper.</a:t>
            </a:r>
            <a:endParaRPr lang="en-US" sz="22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832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200" dirty="0" smtClean="0"/>
              <a:t>به منظور جلوگیری از تکرار</a:t>
            </a:r>
            <a:r>
              <a:rPr lang="fa-IR" sz="2200" dirty="0" smtClean="0">
                <a:cs typeface="Arial" panose="020B0604020202020204" pitchFamily="34" charset="0"/>
              </a:rPr>
              <a:t>، میتوان به جای </a:t>
            </a:r>
            <a:r>
              <a:rPr lang="fa-IR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اسم</a:t>
            </a:r>
            <a:r>
              <a:rPr lang="fa-IR" sz="2200" dirty="0" smtClean="0">
                <a:cs typeface="Arial" panose="020B0604020202020204" pitchFamily="34" charset="0"/>
              </a:rPr>
              <a:t> از </a:t>
            </a:r>
            <a:r>
              <a:rPr lang="fa-IR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ضمایر</a:t>
            </a:r>
            <a:r>
              <a:rPr lang="fa-IR" sz="2200" dirty="0" smtClean="0">
                <a:cs typeface="Arial" panose="020B0604020202020204" pitchFamily="34" charset="0"/>
              </a:rPr>
              <a:t> سود جست.</a:t>
            </a:r>
            <a:br>
              <a:rPr lang="fa-IR" sz="2200" dirty="0" smtClean="0">
                <a:cs typeface="Arial" panose="020B0604020202020204" pitchFamily="34" charset="0"/>
              </a:rPr>
            </a:br>
            <a:r>
              <a:rPr lang="fa-IR" sz="2200" dirty="0" smtClean="0">
                <a:cs typeface="Arial" panose="020B0604020202020204" pitchFamily="34" charset="0"/>
              </a:rPr>
              <a:t/>
            </a:r>
            <a:br>
              <a:rPr lang="fa-IR" sz="2200" dirty="0" smtClean="0"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Mehdi</a:t>
            </a:r>
            <a:r>
              <a:rPr lang="en-US" sz="2200" dirty="0" smtClean="0">
                <a:cs typeface="Arial" panose="020B0604020202020204" pitchFamily="34" charset="0"/>
              </a:rPr>
              <a:t> is from Ahvaz.</a:t>
            </a:r>
            <a:r>
              <a:rPr lang="en-US" sz="2200" dirty="0">
                <a:solidFill>
                  <a:schemeClr val="accent6"/>
                </a:solidFill>
                <a:cs typeface="Arial" panose="020B0604020202020204" pitchFamily="34" charset="0"/>
              </a:rPr>
              <a:t> He</a:t>
            </a:r>
            <a:r>
              <a:rPr lang="en-US" sz="2200" dirty="0">
                <a:cs typeface="Arial" panose="020B0604020202020204" pitchFamily="34" charset="0"/>
              </a:rPr>
              <a:t> is an engineer.</a:t>
            </a:r>
            <a:r>
              <a:rPr lang="en-US" sz="2200" dirty="0" smtClean="0">
                <a:cs typeface="Arial" panose="020B0604020202020204" pitchFamily="34" charset="0"/>
              </a:rPr>
              <a:t/>
            </a:r>
            <a:br>
              <a:rPr lang="en-US" sz="2200" dirty="0" smtClean="0">
                <a:cs typeface="Arial" panose="020B0604020202020204" pitchFamily="34" charset="0"/>
              </a:rPr>
            </a:br>
            <a:r>
              <a:rPr lang="en-US" sz="2200" dirty="0" smtClean="0">
                <a:cs typeface="Arial" panose="020B0604020202020204" pitchFamily="34" charset="0"/>
              </a:rPr>
              <a:t/>
            </a:r>
            <a:br>
              <a:rPr lang="en-US" sz="2200" dirty="0" smtClean="0">
                <a:cs typeface="Arial" panose="020B0604020202020204" pitchFamily="34" charset="0"/>
              </a:rPr>
            </a:br>
            <a:r>
              <a:rPr lang="en-US" sz="2200" dirty="0" smtClean="0">
                <a:cs typeface="Arial" panose="020B0604020202020204" pitchFamily="34" charset="0"/>
              </a:rPr>
              <a:t> Are 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Ali and Karim </a:t>
            </a:r>
            <a:r>
              <a:rPr lang="en-US" sz="2200" dirty="0" smtClean="0">
                <a:cs typeface="Arial" panose="020B0604020202020204" pitchFamily="34" charset="0"/>
              </a:rPr>
              <a:t>here?</a:t>
            </a:r>
            <a:br>
              <a:rPr lang="en-US" sz="2200" dirty="0" smtClean="0">
                <a:cs typeface="Arial" panose="020B0604020202020204" pitchFamily="34" charset="0"/>
              </a:rPr>
            </a:br>
            <a:r>
              <a:rPr lang="en-US" sz="2200" dirty="0" smtClean="0">
                <a:cs typeface="Arial" panose="020B0604020202020204" pitchFamily="34" charset="0"/>
              </a:rPr>
              <a:t>No, </a:t>
            </a:r>
            <a:r>
              <a:rPr lang="en-US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they</a:t>
            </a:r>
            <a:r>
              <a:rPr lang="en-US" sz="2200" dirty="0" smtClean="0">
                <a:cs typeface="Arial" panose="020B0604020202020204" pitchFamily="34" charset="0"/>
              </a:rPr>
              <a:t> aren't. </a:t>
            </a:r>
            <a:r>
              <a:rPr lang="fa-IR" sz="2200" dirty="0">
                <a:cs typeface="Arial" panose="020B0604020202020204" pitchFamily="34" charset="0"/>
              </a:rPr>
              <a:t/>
            </a:r>
            <a:br>
              <a:rPr lang="fa-IR" sz="2200" dirty="0">
                <a:cs typeface="Arial" panose="020B0604020202020204" pitchFamily="34" charset="0"/>
              </a:rPr>
            </a:br>
            <a:r>
              <a:rPr lang="fa-IR" sz="2200" dirty="0" smtClean="0">
                <a:cs typeface="Arial" panose="020B0604020202020204" pitchFamily="34" charset="0"/>
              </a:rPr>
              <a:t/>
            </a:r>
            <a:br>
              <a:rPr lang="fa-IR" sz="2200" dirty="0" smtClean="0">
                <a:cs typeface="Arial" panose="020B0604020202020204" pitchFamily="34" charset="0"/>
              </a:rPr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24549"/>
            <a:ext cx="9144000" cy="3233451"/>
          </a:xfrm>
        </p:spPr>
        <p:txBody>
          <a:bodyPr/>
          <a:lstStyle/>
          <a:p>
            <a:pPr algn="r" rtl="1"/>
            <a:r>
              <a:rPr lang="ar-SA" dirty="0"/>
              <a:t>می‌توان با </a:t>
            </a:r>
            <a:r>
              <a:rPr lang="ar-SA" dirty="0" smtClean="0"/>
              <a:t>افزودن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ar-SA" dirty="0" smtClean="0"/>
              <a:t>به </a:t>
            </a:r>
            <a:r>
              <a:rPr lang="ar-SA" dirty="0"/>
              <a:t>آخر بسیاری از واژگان آنها را از مفرد به جمع تبدیل کرد.</a:t>
            </a:r>
            <a:endParaRPr lang="en-US" dirty="0"/>
          </a:p>
          <a:p>
            <a:pPr algn="r"/>
            <a:r>
              <a:rPr lang="en-US" dirty="0">
                <a:latin typeface="+mj-lt"/>
              </a:rPr>
              <a:t>a map     map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</a:t>
            </a:r>
          </a:p>
          <a:p>
            <a:pPr algn="r"/>
            <a:r>
              <a:rPr lang="en-US" dirty="0">
                <a:latin typeface="+mj-lt"/>
              </a:rPr>
              <a:t>a window   window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</a:t>
            </a:r>
          </a:p>
          <a:p>
            <a:pPr algn="r"/>
            <a:r>
              <a:rPr lang="en-US" dirty="0"/>
              <a:t> </a:t>
            </a:r>
          </a:p>
          <a:p>
            <a:pPr algn="r"/>
            <a:endParaRPr lang="en-US" dirty="0"/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2231" y="1122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3377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برای جمع بستن واژگانی که به </a:t>
            </a:r>
            <a:r>
              <a:rPr lang="en-US" sz="2400" dirty="0">
                <a:solidFill>
                  <a:srgbClr val="FF0000"/>
                </a:solidFill>
              </a:rPr>
              <a:t>s, x, z, </a:t>
            </a:r>
            <a:r>
              <a:rPr lang="en-US" sz="2400" dirty="0" err="1">
                <a:solidFill>
                  <a:srgbClr val="FF0000"/>
                </a:solidFill>
              </a:rPr>
              <a:t>ch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sh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ar-SA" sz="2400" dirty="0"/>
              <a:t>ختم می‌شوند، از 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es</a:t>
            </a:r>
            <a:r>
              <a:rPr lang="ar-SA" sz="2400" dirty="0" smtClean="0"/>
              <a:t>استفاده </a:t>
            </a:r>
            <a:r>
              <a:rPr lang="ar-SA" sz="2400" dirty="0"/>
              <a:t>کنید.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bu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  bus</a:t>
            </a:r>
            <a:r>
              <a:rPr lang="en-US" sz="2400" dirty="0">
                <a:solidFill>
                  <a:schemeClr val="accent1"/>
                </a:solidFill>
              </a:rPr>
              <a:t>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ben</a:t>
            </a:r>
            <a:r>
              <a:rPr lang="en-US" sz="2400" dirty="0">
                <a:solidFill>
                  <a:srgbClr val="FF0000"/>
                </a:solidFill>
              </a:rPr>
              <a:t>ch</a:t>
            </a:r>
            <a:r>
              <a:rPr lang="en-US" sz="2400" dirty="0"/>
              <a:t>  bench</a:t>
            </a:r>
            <a:r>
              <a:rPr lang="en-US" sz="2400" dirty="0">
                <a:solidFill>
                  <a:schemeClr val="accent1"/>
                </a:solidFill>
              </a:rPr>
              <a:t>es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 wi</a:t>
            </a:r>
            <a:r>
              <a:rPr lang="en-US" sz="2400" dirty="0">
                <a:solidFill>
                  <a:srgbClr val="FF0000"/>
                </a:solidFill>
              </a:rPr>
              <a:t>sh</a:t>
            </a:r>
            <a:r>
              <a:rPr lang="en-US" sz="2400" dirty="0"/>
              <a:t>   wish</a:t>
            </a:r>
            <a:r>
              <a:rPr lang="en-US" sz="2400" dirty="0">
                <a:solidFill>
                  <a:schemeClr val="accent1"/>
                </a:solidFill>
              </a:rPr>
              <a:t>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9442"/>
          </a:xfrm>
        </p:spPr>
        <p:txBody>
          <a:bodyPr/>
          <a:lstStyle/>
          <a:p>
            <a:pPr algn="r" rtl="1"/>
            <a:r>
              <a:rPr lang="ar-SA" dirty="0"/>
              <a:t>اگر در انتهای واژه‌ای </a:t>
            </a:r>
            <a:r>
              <a:rPr lang="ar-SA" dirty="0">
                <a:solidFill>
                  <a:srgbClr val="FF0000"/>
                </a:solidFill>
              </a:rPr>
              <a:t>حرف بی‌صدا </a:t>
            </a:r>
            <a:r>
              <a:rPr lang="ar-SA" dirty="0"/>
              <a:t>و 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</a:t>
            </a:r>
            <a:r>
              <a:rPr lang="ar-SA" dirty="0"/>
              <a:t> بیاید، </a:t>
            </a:r>
            <a:r>
              <a:rPr lang="en-US" dirty="0">
                <a:solidFill>
                  <a:schemeClr val="accent1"/>
                </a:solidFill>
              </a:rPr>
              <a:t>y </a:t>
            </a:r>
            <a:r>
              <a:rPr lang="ar-SA" dirty="0">
                <a:solidFill>
                  <a:schemeClr val="accent1"/>
                </a:solidFill>
              </a:rPr>
              <a:t> </a:t>
            </a:r>
            <a:r>
              <a:rPr lang="ar-SA" dirty="0"/>
              <a:t>تبدیل به </a:t>
            </a:r>
            <a:r>
              <a:rPr lang="en-US" dirty="0" err="1">
                <a:solidFill>
                  <a:schemeClr val="accent6"/>
                </a:solidFill>
              </a:rPr>
              <a:t>ies</a:t>
            </a:r>
            <a:r>
              <a:rPr lang="en-US" dirty="0"/>
              <a:t> </a:t>
            </a:r>
            <a:r>
              <a:rPr lang="ar-SA" dirty="0"/>
              <a:t> می‌شود. حروف صدار: </a:t>
            </a:r>
            <a:r>
              <a:rPr lang="en-US" dirty="0"/>
              <a:t>a, e, </a:t>
            </a:r>
            <a:r>
              <a:rPr lang="en-US" dirty="0" err="1"/>
              <a:t>i</a:t>
            </a:r>
            <a:r>
              <a:rPr lang="en-US" dirty="0" smtClean="0"/>
              <a:t>, </a:t>
            </a:r>
            <a:r>
              <a:rPr lang="en-US" dirty="0"/>
              <a:t>o, </a:t>
            </a:r>
            <a:r>
              <a:rPr lang="en-US" dirty="0" smtClean="0"/>
              <a:t>u</a:t>
            </a:r>
          </a:p>
          <a:p>
            <a:pPr algn="r" rtl="1"/>
            <a:endParaRPr lang="en-US" dirty="0"/>
          </a:p>
          <a:p>
            <a:pPr algn="r"/>
            <a:r>
              <a:rPr lang="en-US" dirty="0"/>
              <a:t>a ba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  bab</a:t>
            </a:r>
            <a:r>
              <a:rPr lang="en-US" dirty="0">
                <a:solidFill>
                  <a:schemeClr val="accent6"/>
                </a:solidFill>
              </a:rPr>
              <a:t>ies</a:t>
            </a:r>
          </a:p>
          <a:p>
            <a:pPr algn="r"/>
            <a:r>
              <a:rPr lang="en-US" dirty="0"/>
              <a:t>a count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 countr</a:t>
            </a:r>
            <a:r>
              <a:rPr lang="en-US" dirty="0">
                <a:solidFill>
                  <a:schemeClr val="accent6"/>
                </a:solidFill>
              </a:rPr>
              <a:t>ies</a:t>
            </a:r>
          </a:p>
          <a:p>
            <a:pPr algn="r"/>
            <a:endParaRPr lang="en-US" dirty="0"/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0549" y="1262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98803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اگر اسمی </a:t>
            </a:r>
            <a:r>
              <a:rPr lang="ar-SA" sz="2400" dirty="0">
                <a:solidFill>
                  <a:srgbClr val="FF0000"/>
                </a:solidFill>
              </a:rPr>
              <a:t>مفردِ قابل شمارش</a:t>
            </a:r>
            <a:r>
              <a:rPr lang="ar-SA" sz="2400" dirty="0"/>
              <a:t> بود، قبل از آن از </a:t>
            </a:r>
            <a:r>
              <a:rPr lang="en-US" sz="2400" dirty="0" smtClean="0">
                <a:solidFill>
                  <a:schemeClr val="accent6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ar-SA" sz="2400" dirty="0" smtClean="0">
                <a:solidFill>
                  <a:schemeClr val="accent6"/>
                </a:solidFill>
              </a:rPr>
              <a:t> </a:t>
            </a:r>
            <a:r>
              <a:rPr lang="ar-SA" sz="2400" dirty="0"/>
              <a:t>یا </a:t>
            </a:r>
            <a:r>
              <a:rPr lang="en-US" sz="2400" dirty="0">
                <a:solidFill>
                  <a:schemeClr val="accent1"/>
                </a:solidFill>
              </a:rPr>
              <a:t>an</a:t>
            </a:r>
            <a:r>
              <a:rPr lang="en-US" sz="2400" dirty="0"/>
              <a:t> </a:t>
            </a:r>
            <a:r>
              <a:rPr lang="ar-SA" sz="2400" dirty="0">
                <a:solidFill>
                  <a:schemeClr val="accent1"/>
                </a:solidFill>
              </a:rPr>
              <a:t> </a:t>
            </a:r>
            <a:r>
              <a:rPr lang="ar-SA" sz="2400" dirty="0"/>
              <a:t>استفاده می‌شود.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 am reading </a:t>
            </a:r>
            <a:r>
              <a:rPr lang="en-US" sz="2400" dirty="0">
                <a:solidFill>
                  <a:schemeClr val="accent6"/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book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We have a car and </a:t>
            </a:r>
            <a:r>
              <a:rPr lang="en-US" sz="2400" dirty="0">
                <a:solidFill>
                  <a:schemeClr val="accent1"/>
                </a:solidFill>
              </a:rPr>
              <a:t>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apartment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2249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dirty="0"/>
              <a:t>اگر اسمی با </a:t>
            </a:r>
            <a:r>
              <a:rPr lang="ar-SA" dirty="0">
                <a:solidFill>
                  <a:srgbClr val="FF0000"/>
                </a:solidFill>
              </a:rPr>
              <a:t>حروف صدادار </a:t>
            </a:r>
            <a:r>
              <a:rPr lang="ar-SA" dirty="0"/>
              <a:t>شروع شود، قبل </a:t>
            </a:r>
            <a:r>
              <a:rPr lang="ar-SA" dirty="0" smtClean="0"/>
              <a:t>از</a:t>
            </a:r>
            <a:r>
              <a:rPr lang="fa-IR" dirty="0" smtClean="0"/>
              <a:t> آن</a:t>
            </a:r>
            <a:r>
              <a:rPr lang="ar-SA" dirty="0" smtClean="0"/>
              <a:t> </a:t>
            </a:r>
            <a:r>
              <a:rPr lang="en-US" dirty="0">
                <a:solidFill>
                  <a:schemeClr val="accent6"/>
                </a:solidFill>
              </a:rPr>
              <a:t>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ar-SA" dirty="0">
                <a:solidFill>
                  <a:schemeClr val="accent6"/>
                </a:solidFill>
              </a:rPr>
              <a:t> </a:t>
            </a:r>
            <a:r>
              <a:rPr lang="ar-SA" dirty="0"/>
              <a:t>می‌آید، در غیر اینصورت از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</a:t>
            </a:r>
            <a:r>
              <a:rPr lang="ar-SA" dirty="0">
                <a:solidFill>
                  <a:schemeClr val="accent1"/>
                </a:solidFill>
              </a:rPr>
              <a:t> </a:t>
            </a:r>
            <a:r>
              <a:rPr lang="ar-SA" dirty="0"/>
              <a:t>استفاده می‌شود</a:t>
            </a:r>
            <a:r>
              <a:rPr lang="ar-SA" dirty="0" smtClean="0"/>
              <a:t>.</a:t>
            </a:r>
            <a:r>
              <a:rPr lang="en-US" dirty="0" smtClean="0"/>
              <a:t> </a:t>
            </a:r>
            <a:r>
              <a:rPr lang="ar-SA" dirty="0"/>
              <a:t>حروف صدار: </a:t>
            </a:r>
            <a:r>
              <a:rPr lang="en-US" dirty="0"/>
              <a:t>a, e, </a:t>
            </a:r>
            <a:r>
              <a:rPr lang="en-US" dirty="0" err="1"/>
              <a:t>i</a:t>
            </a:r>
            <a:r>
              <a:rPr lang="en-US" dirty="0"/>
              <a:t>, o, u</a:t>
            </a:r>
          </a:p>
          <a:p>
            <a:pPr algn="r" rtl="1"/>
            <a:endParaRPr lang="en-US" dirty="0"/>
          </a:p>
          <a:p>
            <a:pPr algn="r" rtl="1"/>
            <a:r>
              <a:rPr lang="en-US" dirty="0">
                <a:solidFill>
                  <a:schemeClr val="accent6"/>
                </a:solidFill>
              </a:rPr>
              <a:t>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pple</a:t>
            </a:r>
          </a:p>
          <a:p>
            <a:pPr algn="r" rtl="1"/>
            <a:r>
              <a:rPr lang="en-US" dirty="0">
                <a:solidFill>
                  <a:schemeClr val="accent6"/>
                </a:solidFill>
              </a:rPr>
              <a:t>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ld man</a:t>
            </a:r>
          </a:p>
          <a:p>
            <a:pPr algn="r" rtl="1"/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camera</a:t>
            </a:r>
          </a:p>
          <a:p>
            <a:pPr algn="r" rtl="1"/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beautiful house</a:t>
            </a:r>
          </a:p>
          <a:p>
            <a:pPr algn="r"/>
            <a:endParaRPr lang="en-US" dirty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2747" y="1312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5989"/>
            <a:ext cx="9292046" cy="2211977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/>
              <a:t>درس</a:t>
            </a:r>
            <a:r>
              <a:rPr lang="ar-SA" sz="1600" dirty="0"/>
              <a:t> </a:t>
            </a:r>
            <a:r>
              <a:rPr lang="ar-SA" sz="2400" b="1" dirty="0"/>
              <a:t>۲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ar-SA" sz="2400" dirty="0" smtClean="0"/>
              <a:t>زمان </a:t>
            </a:r>
            <a:r>
              <a:rPr lang="ar-SA" sz="2400" dirty="0"/>
              <a:t>حال ساده </a:t>
            </a:r>
            <a:r>
              <a:rPr lang="en-US" sz="2400" dirty="0"/>
              <a:t>simple present </a:t>
            </a:r>
            <a:r>
              <a:rPr lang="ar-SA" sz="2400" dirty="0"/>
              <a:t> برای بیان کارهای روزمره کاربرد دارد. به غیر از فعل </a:t>
            </a:r>
            <a:r>
              <a:rPr lang="en-US" sz="2400" dirty="0"/>
              <a:t>To Be </a:t>
            </a:r>
            <a:r>
              <a:rPr lang="ar-SA" sz="2400" dirty="0"/>
              <a:t> همه افعال در زمان حال ساده با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ar-SA" sz="2400" dirty="0"/>
              <a:t>سوم شخص یا بدون تغییر فرم ظاهر می‌شوند. </a:t>
            </a:r>
            <a:r>
              <a:rPr lang="en-US" sz="2400" dirty="0"/>
              <a:t>s </a:t>
            </a:r>
            <a:r>
              <a:rPr lang="ar-SA" sz="2400" dirty="0"/>
              <a:t> سوم شخص با ضمایر </a:t>
            </a:r>
            <a:r>
              <a:rPr lang="en-US" sz="2400" dirty="0"/>
              <a:t>He, She, It </a:t>
            </a:r>
            <a:r>
              <a:rPr lang="ar-SA" sz="2400" dirty="0"/>
              <a:t> می‌آید.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 live in Ahvaz.</a:t>
            </a:r>
            <a:br>
              <a:rPr lang="en-US" sz="2400" dirty="0"/>
            </a:br>
            <a:r>
              <a:rPr lang="en-US" sz="2400" dirty="0"/>
              <a:t>You live in Ahvaz.</a:t>
            </a:r>
            <a:br>
              <a:rPr lang="en-US" sz="2400" dirty="0"/>
            </a:br>
            <a:r>
              <a:rPr lang="en-US" sz="2400" dirty="0"/>
              <a:t>He / She live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in Ahvaz.</a:t>
            </a:r>
            <a:br>
              <a:rPr lang="en-US" sz="2400" dirty="0"/>
            </a:br>
            <a:r>
              <a:rPr lang="en-US" sz="2400" dirty="0"/>
              <a:t>They / We live in Ahvaz.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9851"/>
            <a:ext cx="9144000" cy="2638698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dirty="0"/>
              <a:t>جمله پرسشی و پاسخ کوتاه در زمان حال ساده با </a:t>
            </a:r>
            <a:r>
              <a:rPr lang="en-US" dirty="0">
                <a:solidFill>
                  <a:srgbClr val="FF0000"/>
                </a:solidFill>
              </a:rPr>
              <a:t>do</a:t>
            </a:r>
            <a:r>
              <a:rPr lang="en-US" dirty="0"/>
              <a:t> </a:t>
            </a: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/>
              <a:t>و </a:t>
            </a:r>
            <a:r>
              <a:rPr lang="ar-SA" dirty="0">
                <a:solidFill>
                  <a:schemeClr val="accent5"/>
                </a:solidFill>
              </a:rPr>
              <a:t>does</a:t>
            </a:r>
            <a:r>
              <a:rPr lang="ar-SA" dirty="0"/>
              <a:t> ساخته می‌شود</a:t>
            </a:r>
            <a:r>
              <a:rPr lang="ar-SA" dirty="0" smtClean="0"/>
              <a:t>.</a:t>
            </a:r>
            <a:endParaRPr lang="fa-IR" dirty="0" smtClean="0"/>
          </a:p>
          <a:p>
            <a:pPr algn="r" rtl="1"/>
            <a:endParaRPr lang="en-US" dirty="0"/>
          </a:p>
          <a:p>
            <a:pPr algn="r"/>
            <a:r>
              <a:rPr lang="en-US" dirty="0">
                <a:solidFill>
                  <a:srgbClr val="FF0000"/>
                </a:solidFill>
              </a:rPr>
              <a:t>Do</a:t>
            </a:r>
            <a:r>
              <a:rPr lang="en-US" dirty="0"/>
              <a:t> I / you / we / they live in Ahvaz? </a:t>
            </a:r>
            <a:endParaRPr lang="fa-IR" dirty="0" smtClean="0"/>
          </a:p>
          <a:p>
            <a:pPr algn="r"/>
            <a:r>
              <a:rPr lang="en-US" dirty="0" smtClean="0"/>
              <a:t>Yes</a:t>
            </a:r>
            <a:r>
              <a:rPr lang="en-US" dirty="0"/>
              <a:t>, I / you / we / they / do</a:t>
            </a:r>
            <a:r>
              <a:rPr lang="en-US" dirty="0" smtClean="0"/>
              <a:t>.</a:t>
            </a:r>
            <a:endParaRPr lang="fa-IR" dirty="0" smtClean="0"/>
          </a:p>
          <a:p>
            <a:pPr algn="r"/>
            <a:endParaRPr lang="en-US" dirty="0"/>
          </a:p>
          <a:p>
            <a:pPr algn="r"/>
            <a:r>
              <a:rPr lang="en-US" dirty="0">
                <a:solidFill>
                  <a:schemeClr val="accent5"/>
                </a:solidFill>
              </a:rPr>
              <a:t>Does</a:t>
            </a:r>
            <a:r>
              <a:rPr lang="en-US" dirty="0"/>
              <a:t> she / he / Zahra live in </a:t>
            </a:r>
            <a:r>
              <a:rPr lang="en-US" dirty="0" smtClean="0"/>
              <a:t>Ahvaz?</a:t>
            </a:r>
            <a:endParaRPr lang="fa-IR" dirty="0" smtClean="0"/>
          </a:p>
          <a:p>
            <a:pPr algn="r"/>
            <a:r>
              <a:rPr lang="en-US" dirty="0" smtClean="0"/>
              <a:t>Yes</a:t>
            </a:r>
            <a:r>
              <a:rPr lang="en-US" dirty="0"/>
              <a:t>, she / he does.</a:t>
            </a:r>
          </a:p>
          <a:p>
            <a:pPr algn="r"/>
            <a:endParaRPr lang="en-US" dirty="0"/>
          </a:p>
        </p:txBody>
      </p:sp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964" y="496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8693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sz="2400" dirty="0"/>
              <a:t>برای منفی کردن جملات، قبل از فعل از </a:t>
            </a:r>
            <a:r>
              <a:rPr lang="en-US" sz="2400" dirty="0">
                <a:solidFill>
                  <a:schemeClr val="accent5"/>
                </a:solidFill>
              </a:rPr>
              <a:t>don't</a:t>
            </a:r>
            <a:r>
              <a:rPr lang="en-US" sz="2400" dirty="0"/>
              <a:t>  </a:t>
            </a:r>
            <a:r>
              <a:rPr lang="ar-SA" sz="2400" dirty="0">
                <a:solidFill>
                  <a:schemeClr val="accent5"/>
                </a:solidFill>
              </a:rPr>
              <a:t> </a:t>
            </a:r>
            <a:r>
              <a:rPr lang="ar-SA" sz="2400" dirty="0"/>
              <a:t>یا </a:t>
            </a:r>
            <a:r>
              <a:rPr lang="en-US" sz="2400" dirty="0">
                <a:solidFill>
                  <a:srgbClr val="FF0000"/>
                </a:solidFill>
              </a:rPr>
              <a:t>doesn't</a:t>
            </a:r>
            <a:r>
              <a:rPr lang="en-US" sz="2400" dirty="0"/>
              <a:t> 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ar-SA" sz="2400" dirty="0"/>
              <a:t>استفاده می‌شود</a:t>
            </a:r>
            <a:r>
              <a:rPr lang="ar-SA" sz="2400" dirty="0" smtClean="0"/>
              <a:t>.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 / You / They / We </a:t>
            </a:r>
            <a:r>
              <a:rPr lang="en-US" sz="2400" dirty="0">
                <a:solidFill>
                  <a:schemeClr val="accent5"/>
                </a:solidFill>
              </a:rPr>
              <a:t>don't</a:t>
            </a:r>
            <a:r>
              <a:rPr lang="en-US" sz="2400" dirty="0"/>
              <a:t> live in Ahvaz.</a:t>
            </a:r>
            <a:br>
              <a:rPr lang="en-US" sz="2400" dirty="0"/>
            </a:br>
            <a:r>
              <a:rPr lang="en-US" sz="2400" dirty="0"/>
              <a:t>He / She </a:t>
            </a:r>
            <a:r>
              <a:rPr lang="en-US" sz="2400" dirty="0">
                <a:solidFill>
                  <a:srgbClr val="FF0000"/>
                </a:solidFill>
              </a:rPr>
              <a:t>doesn't</a:t>
            </a:r>
            <a:r>
              <a:rPr lang="en-US" sz="2400" dirty="0"/>
              <a:t> live in Ahvaz.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09301"/>
            <a:ext cx="9144000" cy="326099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dirty="0"/>
              <a:t>قیدهای تکرار </a:t>
            </a:r>
            <a:r>
              <a:rPr lang="en-US" dirty="0"/>
              <a:t>adverbs of </a:t>
            </a:r>
            <a:r>
              <a:rPr lang="en-US" dirty="0" smtClean="0"/>
              <a:t>frequency </a:t>
            </a:r>
            <a:r>
              <a:rPr lang="ar-SA" dirty="0" smtClean="0"/>
              <a:t> </a:t>
            </a:r>
            <a:r>
              <a:rPr lang="ar-SA" dirty="0"/>
              <a:t>و معانی انها</a:t>
            </a:r>
            <a:r>
              <a:rPr lang="ar-SA" dirty="0" smtClean="0"/>
              <a:t>:</a:t>
            </a:r>
            <a:endParaRPr lang="fa-IR" dirty="0" smtClean="0"/>
          </a:p>
          <a:p>
            <a:pPr algn="r" rtl="1"/>
            <a:endParaRPr lang="en-US" dirty="0"/>
          </a:p>
          <a:p>
            <a:pPr algn="r"/>
            <a:r>
              <a:rPr lang="en-US" dirty="0"/>
              <a:t>always </a:t>
            </a:r>
            <a:r>
              <a:rPr lang="ar-SA" dirty="0" smtClean="0"/>
              <a:t>همیشه</a:t>
            </a:r>
            <a:endParaRPr lang="en-US" dirty="0"/>
          </a:p>
          <a:p>
            <a:pPr algn="r"/>
            <a:r>
              <a:rPr lang="en-US" dirty="0"/>
              <a:t>usually  </a:t>
            </a:r>
            <a:r>
              <a:rPr lang="ar-SA" dirty="0"/>
              <a:t>معمولاً</a:t>
            </a:r>
            <a:endParaRPr lang="en-US" dirty="0"/>
          </a:p>
          <a:p>
            <a:pPr algn="r"/>
            <a:r>
              <a:rPr lang="en-US" dirty="0"/>
              <a:t>often  </a:t>
            </a:r>
            <a:r>
              <a:rPr lang="ar-SA" dirty="0"/>
              <a:t>اغلب</a:t>
            </a:r>
            <a:endParaRPr lang="en-US" dirty="0"/>
          </a:p>
          <a:p>
            <a:pPr algn="r"/>
            <a:r>
              <a:rPr lang="en-US" dirty="0" smtClean="0"/>
              <a:t>sometimes  </a:t>
            </a:r>
            <a:r>
              <a:rPr lang="ar-SA" dirty="0"/>
              <a:t>گاهی</a:t>
            </a:r>
            <a:endParaRPr lang="en-US" dirty="0"/>
          </a:p>
          <a:p>
            <a:pPr algn="r"/>
            <a:r>
              <a:rPr lang="en-US" dirty="0" smtClean="0"/>
              <a:t>Seldom   </a:t>
            </a:r>
            <a:r>
              <a:rPr lang="ar-SA" dirty="0" smtClean="0"/>
              <a:t>به‌ندرت</a:t>
            </a:r>
            <a:endParaRPr lang="fa-IR" dirty="0" smtClean="0"/>
          </a:p>
          <a:p>
            <a:pPr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</a:t>
            </a:r>
            <a:r>
              <a:rPr lang="ar-S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هرگز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7663" y="1051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515</Words>
  <Application>Microsoft Office PowerPoint</Application>
  <PresentationFormat>Widescreen</PresentationFormat>
  <Paragraphs>71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دستور زبان انگلیسی پایه    </vt:lpstr>
      <vt:lpstr>درس 1</vt:lpstr>
      <vt:lpstr>فعل بودن می‌تواند قبل از اسم، صفت، یا قید بیاید:  Ali is a lawyer. Sara is intelligent. Reza is at the office. </vt:lpstr>
      <vt:lpstr>جمله منفی با فعل To Be  برای منفی کردن جمله باید بعد از am, is, are  ازnot  استفاده شود. Ali is not (isn't) a university student. </vt:lpstr>
      <vt:lpstr>به منظور جلوگیری از تکرار، میتوان به جای اسم از ضمایر سود جست.  Mehdi is from Ahvaz. He is an engineer.   Are Ali and Karim here? No, they aren't.   </vt:lpstr>
      <vt:lpstr>برای جمع بستن واژگانی که به s, x, z, ch, sh  ختم می‌شوند، از  esاستفاده کنید. a bus   buses a bench  benches  a wish   wishes </vt:lpstr>
      <vt:lpstr>اگر اسمی مفردِ قابل شمارش بود، قبل از آن از a  یا an  استفاده می‌شود. I am reading a book. We have a car and an apartment. </vt:lpstr>
      <vt:lpstr>          درس ۲  زمان حال ساده simple present  برای بیان کارهای روزمره کاربرد دارد. به غیر از فعل To Be  همه افعال در زمان حال ساده با s  سوم شخص یا بدون تغییر فرم ظاهر می‌شوند. s  سوم شخص با ضمایر He, She, It  می‌آید. I live in Ahvaz. You live in Ahvaz. He / She lives in Ahvaz. They / We live in Ahvaz. </vt:lpstr>
      <vt:lpstr>برای منفی کردن جملات، قبل از فعل از don't   یا doesn't  استفاده می‌شود.  I / You / They / We don't live in Ahvaz. He / She doesn't live in Ahvaz. </vt:lpstr>
      <vt:lpstr>قیدهای تکرار قبل از فعل می‌آیند.  I usually get up at 5. Mina never goes to the cinema. </vt:lpstr>
      <vt:lpstr>محل قید تکرار در جمله‌های پرسشی و منفی تغییر نمی‌کند.  Is Amir usually late to class? Amir isn't usually late to class.  Does Jamal always speak English? Jamal doesn't always speak English.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دستور زبان انگلیسی پایه    </dc:title>
  <dc:creator>zagros</dc:creator>
  <cp:lastModifiedBy>zagros</cp:lastModifiedBy>
  <cp:revision>29</cp:revision>
  <dcterms:created xsi:type="dcterms:W3CDTF">2016-09-30T23:51:41Z</dcterms:created>
  <dcterms:modified xsi:type="dcterms:W3CDTF">2016-10-02T10:02:20Z</dcterms:modified>
</cp:coreProperties>
</file>